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6" r:id="rId3"/>
    <p:sldId id="264" r:id="rId4"/>
    <p:sldId id="265" r:id="rId5"/>
    <p:sldId id="266" r:id="rId6"/>
    <p:sldId id="267" r:id="rId7"/>
    <p:sldId id="268" r:id="rId8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159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F1323-D011-4FCC-880B-9C8E973447EF}" type="datetimeFigureOut">
              <a:rPr lang="el-GR" smtClean="0"/>
              <a:t>12/8/2026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F5CDD-26BD-413E-9B7E-92857835316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7605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F1323-D011-4FCC-880B-9C8E973447EF}" type="datetimeFigureOut">
              <a:rPr lang="el-GR" smtClean="0"/>
              <a:t>12/8/2026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F5CDD-26BD-413E-9B7E-92857835316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52964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F1323-D011-4FCC-880B-9C8E973447EF}" type="datetimeFigureOut">
              <a:rPr lang="el-GR" smtClean="0"/>
              <a:t>12/8/2026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F5CDD-26BD-413E-9B7E-92857835316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142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F1323-D011-4FCC-880B-9C8E973447EF}" type="datetimeFigureOut">
              <a:rPr lang="el-GR" smtClean="0"/>
              <a:t>12/8/2026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F5CDD-26BD-413E-9B7E-92857835316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92708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F1323-D011-4FCC-880B-9C8E973447EF}" type="datetimeFigureOut">
              <a:rPr lang="el-GR" smtClean="0"/>
              <a:t>12/8/2026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F5CDD-26BD-413E-9B7E-92857835316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93255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F1323-D011-4FCC-880B-9C8E973447EF}" type="datetimeFigureOut">
              <a:rPr lang="el-GR" smtClean="0"/>
              <a:t>12/8/2026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F5CDD-26BD-413E-9B7E-92857835316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89854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F1323-D011-4FCC-880B-9C8E973447EF}" type="datetimeFigureOut">
              <a:rPr lang="el-GR" smtClean="0"/>
              <a:t>12/8/2026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F5CDD-26BD-413E-9B7E-92857835316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54073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F1323-D011-4FCC-880B-9C8E973447EF}" type="datetimeFigureOut">
              <a:rPr lang="el-GR" smtClean="0"/>
              <a:t>12/8/2026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F5CDD-26BD-413E-9B7E-92857835316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3275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F1323-D011-4FCC-880B-9C8E973447EF}" type="datetimeFigureOut">
              <a:rPr lang="el-GR" smtClean="0"/>
              <a:t>12/8/2026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F5CDD-26BD-413E-9B7E-92857835316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04194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F1323-D011-4FCC-880B-9C8E973447EF}" type="datetimeFigureOut">
              <a:rPr lang="el-GR" smtClean="0"/>
              <a:t>12/8/2026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F5CDD-26BD-413E-9B7E-92857835316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83141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F1323-D011-4FCC-880B-9C8E973447EF}" type="datetimeFigureOut">
              <a:rPr lang="el-GR" smtClean="0"/>
              <a:t>12/8/2026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F5CDD-26BD-413E-9B7E-92857835316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37469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u funded">
            <a:extLst>
              <a:ext uri="{FF2B5EF4-FFF2-40B4-BE49-F238E27FC236}">
                <a16:creationId xmlns:a16="http://schemas.microsoft.com/office/drawing/2014/main" id="{4F3504FD-2DF8-44E6-E5B7-1BA66C73449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16" y="6801065"/>
            <a:ext cx="1863947" cy="491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1A934EE4-B671-E720-D2B5-A446E8F7BEFF}"/>
              </a:ext>
            </a:extLst>
          </p:cNvPr>
          <p:cNvSpPr txBox="1">
            <a:spLocks/>
          </p:cNvSpPr>
          <p:nvPr userDrawn="1"/>
        </p:nvSpPr>
        <p:spPr>
          <a:xfrm>
            <a:off x="2287203" y="6801064"/>
            <a:ext cx="6786511" cy="631626"/>
          </a:xfrm>
          <a:prstGeom prst="rect">
            <a:avLst/>
          </a:prstGeom>
        </p:spPr>
        <p:txBody>
          <a:bodyPr vert="horz" lIns="80189" tIns="40094" rIns="80189" bIns="40094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 ExtraLight" panose="00000300000000000000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01929" rtl="0" eaLnBrk="1" fontAlgn="auto" latinLnBrk="0" hangingPunct="1">
              <a:lnSpc>
                <a:spcPct val="90000"/>
              </a:lnSpc>
              <a:spcBef>
                <a:spcPts val="87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52" kern="1200" noProof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project has received funding under ERASMUS+ Cooperation Partnerships </a:t>
            </a:r>
            <a:r>
              <a:rPr lang="en-US" sz="1052" kern="1200" noProof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programme</a:t>
            </a:r>
            <a:r>
              <a:rPr lang="en-US" sz="1052" kern="1200" noProof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</a:p>
          <a:p>
            <a:pPr marL="0" marR="0" lvl="0" indent="0" algn="l" defTabSz="801929" rtl="0" eaLnBrk="1" fontAlgn="auto" latinLnBrk="0" hangingPunct="1">
              <a:lnSpc>
                <a:spcPct val="90000"/>
              </a:lnSpc>
              <a:spcBef>
                <a:spcPts val="87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52" kern="1200" noProof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Project No 2023-1-DE01-KA220-HED-000167004. </a:t>
            </a:r>
          </a:p>
          <a:p>
            <a:endParaRPr lang="en-US" sz="1052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UPRUN">
            <a:extLst>
              <a:ext uri="{FF2B5EF4-FFF2-40B4-BE49-F238E27FC236}">
                <a16:creationId xmlns:a16="http://schemas.microsoft.com/office/drawing/2014/main" id="{FABBC741-3842-C3EA-159F-5B7715D7780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755" y="6864461"/>
            <a:ext cx="1446068" cy="50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7">
            <a:extLst>
              <a:ext uri="{FF2B5EF4-FFF2-40B4-BE49-F238E27FC236}">
                <a16:creationId xmlns:a16="http://schemas.microsoft.com/office/drawing/2014/main" id="{7E239886-7A6E-AEAC-C147-5879858D61A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4827" y="2694781"/>
            <a:ext cx="9422160" cy="994340"/>
          </a:xfrm>
        </p:spPr>
        <p:txBody>
          <a:bodyPr>
            <a:noAutofit/>
          </a:bodyPr>
          <a:lstStyle>
            <a:lvl1pPr marL="0" indent="0" algn="ctr">
              <a:buNone/>
              <a:defRPr sz="5262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Title</a:t>
            </a:r>
          </a:p>
        </p:txBody>
      </p:sp>
      <p:sp>
        <p:nvSpPr>
          <p:cNvPr id="10" name="Text Placeholder 37">
            <a:extLst>
              <a:ext uri="{FF2B5EF4-FFF2-40B4-BE49-F238E27FC236}">
                <a16:creationId xmlns:a16="http://schemas.microsoft.com/office/drawing/2014/main" id="{D4200778-6631-6678-25DD-1FEF24761A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4827" y="4072322"/>
            <a:ext cx="9422160" cy="994340"/>
          </a:xfrm>
        </p:spPr>
        <p:txBody>
          <a:bodyPr>
            <a:noAutofit/>
          </a:bodyPr>
          <a:lstStyle>
            <a:lvl1pPr marL="0" indent="0" algn="ctr">
              <a:buNone/>
              <a:defRPr sz="3157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Sub-Title</a:t>
            </a:r>
          </a:p>
        </p:txBody>
      </p:sp>
      <p:cxnSp>
        <p:nvCxnSpPr>
          <p:cNvPr id="11" name="Connecteur droit 7">
            <a:extLst>
              <a:ext uri="{FF2B5EF4-FFF2-40B4-BE49-F238E27FC236}">
                <a16:creationId xmlns:a16="http://schemas.microsoft.com/office/drawing/2014/main" id="{5B31FF31-1180-9B70-906E-2A15778CB6AE}"/>
              </a:ext>
            </a:extLst>
          </p:cNvPr>
          <p:cNvCxnSpPr>
            <a:cxnSpLocks/>
          </p:cNvCxnSpPr>
          <p:nvPr userDrawn="1"/>
        </p:nvCxnSpPr>
        <p:spPr>
          <a:xfrm>
            <a:off x="405095" y="1034356"/>
            <a:ext cx="9881624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19CFC2B-3E6C-9021-3D87-4765C51EB4F6}"/>
              </a:ext>
            </a:extLst>
          </p:cNvPr>
          <p:cNvSpPr txBox="1"/>
          <p:nvPr userDrawn="1"/>
        </p:nvSpPr>
        <p:spPr>
          <a:xfrm>
            <a:off x="405095" y="266852"/>
            <a:ext cx="9881624" cy="524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3" b="0" i="0" noProof="0" dirty="0">
                <a:solidFill>
                  <a:srgbClr val="002D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Urban Planning for Social Resilience in Urban Neighborhoods. Transformative Change through Civic Engagement</a:t>
            </a:r>
            <a:br>
              <a:rPr lang="en-US" sz="1403" b="0" i="0" noProof="0" dirty="0">
                <a:solidFill>
                  <a:srgbClr val="002D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3" b="1" i="0" noProof="0" dirty="0">
                <a:solidFill>
                  <a:srgbClr val="002D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UPRUN</a:t>
            </a:r>
            <a:endParaRPr lang="en-US" sz="1403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756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eu funded">
            <a:extLst>
              <a:ext uri="{FF2B5EF4-FFF2-40B4-BE49-F238E27FC236}">
                <a16:creationId xmlns:a16="http://schemas.microsoft.com/office/drawing/2014/main" id="{56DB5D34-6EE4-1294-74FB-3CBC3E344C5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16" y="6801065"/>
            <a:ext cx="1863947" cy="491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0B868A14-3D04-4B4C-A763-7AF3CFB7DCFB}"/>
              </a:ext>
            </a:extLst>
          </p:cNvPr>
          <p:cNvSpPr txBox="1">
            <a:spLocks/>
          </p:cNvSpPr>
          <p:nvPr userDrawn="1"/>
        </p:nvSpPr>
        <p:spPr>
          <a:xfrm>
            <a:off x="2287203" y="6801064"/>
            <a:ext cx="6786511" cy="631626"/>
          </a:xfrm>
          <a:prstGeom prst="rect">
            <a:avLst/>
          </a:prstGeom>
        </p:spPr>
        <p:txBody>
          <a:bodyPr vert="horz" lIns="80189" tIns="40094" rIns="80189" bIns="40094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 ExtraLight" panose="00000300000000000000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01929" rtl="0" eaLnBrk="1" fontAlgn="auto" latinLnBrk="0" hangingPunct="1">
              <a:lnSpc>
                <a:spcPct val="90000"/>
              </a:lnSpc>
              <a:spcBef>
                <a:spcPts val="87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052" kern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project has received funding under ERASMUS+ Cooperation Partnerships programme. Project No 2023-1-DE01-KA220-HED-000167004. </a:t>
            </a:r>
            <a:endParaRPr lang="en-US" sz="1052" kern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en-IN" sz="105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 descr="UPRUN">
            <a:extLst>
              <a:ext uri="{FF2B5EF4-FFF2-40B4-BE49-F238E27FC236}">
                <a16:creationId xmlns:a16="http://schemas.microsoft.com/office/drawing/2014/main" id="{AEF3F916-DA71-CB05-9969-14029161A37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755" y="6864461"/>
            <a:ext cx="1446068" cy="50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9790C00-7377-02DC-9A2D-3BBAE5ACB65F}"/>
              </a:ext>
            </a:extLst>
          </p:cNvPr>
          <p:cNvSpPr txBox="1"/>
          <p:nvPr userDrawn="1"/>
        </p:nvSpPr>
        <p:spPr>
          <a:xfrm>
            <a:off x="3599799" y="1746847"/>
            <a:ext cx="3492216" cy="52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6" b="1" dirty="0">
                <a:latin typeface="Arial" panose="020B0604020202020204" pitchFamily="34" charset="0"/>
                <a:cs typeface="Arial" panose="020B0604020202020204" pitchFamily="34" charset="0"/>
              </a:rPr>
              <a:t>Project Partners</a:t>
            </a:r>
          </a:p>
        </p:txBody>
      </p:sp>
      <p:pic>
        <p:nvPicPr>
          <p:cNvPr id="15" name="Picture 14" descr="A logo for a center for philanthropy&#10;&#10;AI-generated content may be incorrect.">
            <a:extLst>
              <a:ext uri="{FF2B5EF4-FFF2-40B4-BE49-F238E27FC236}">
                <a16:creationId xmlns:a16="http://schemas.microsoft.com/office/drawing/2014/main" id="{4BAA07F6-57B7-DE88-E54B-D3E221C9FE1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33" y="2800440"/>
            <a:ext cx="1515375" cy="1190500"/>
          </a:xfrm>
          <a:prstGeom prst="rect">
            <a:avLst/>
          </a:prstGeom>
        </p:spPr>
      </p:pic>
      <p:pic>
        <p:nvPicPr>
          <p:cNvPr id="17" name="Picture 16" descr="A blue text on a white background&#10;&#10;AI-generated content may be incorrect.">
            <a:extLst>
              <a:ext uri="{FF2B5EF4-FFF2-40B4-BE49-F238E27FC236}">
                <a16:creationId xmlns:a16="http://schemas.microsoft.com/office/drawing/2014/main" id="{FCE3AB96-2C09-6823-0A1B-972B2D41872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108" y="3165713"/>
            <a:ext cx="3323595" cy="644606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8603F9D9-99FA-0479-B16B-FECDEAAF00C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992" y="2862284"/>
            <a:ext cx="1649388" cy="1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D89E7EC1-9296-56E2-127D-B5723A353FD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21" y="4374556"/>
            <a:ext cx="1372740" cy="1587333"/>
          </a:xfrm>
          <a:prstGeom prst="rect">
            <a:avLst/>
          </a:prstGeom>
        </p:spPr>
      </p:pic>
      <p:pic>
        <p:nvPicPr>
          <p:cNvPr id="21" name="Picture 20" descr="A logo for a university&#10;&#10;AI-generated content may be incorrect.">
            <a:extLst>
              <a:ext uri="{FF2B5EF4-FFF2-40B4-BE49-F238E27FC236}">
                <a16:creationId xmlns:a16="http://schemas.microsoft.com/office/drawing/2014/main" id="{945A4ECD-6F54-C479-E3E1-EC771D16363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259" y="4374556"/>
            <a:ext cx="1018636" cy="1587333"/>
          </a:xfrm>
          <a:prstGeom prst="rect">
            <a:avLst/>
          </a:prstGeom>
        </p:spPr>
      </p:pic>
      <p:pic>
        <p:nvPicPr>
          <p:cNvPr id="23" name="Picture 22" descr="A black and white logo&#10;&#10;AI-generated content may be incorrect.">
            <a:extLst>
              <a:ext uri="{FF2B5EF4-FFF2-40B4-BE49-F238E27FC236}">
                <a16:creationId xmlns:a16="http://schemas.microsoft.com/office/drawing/2014/main" id="{16EEC430-AD97-76E3-D8DC-0AA7673E3C8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294" y="4331643"/>
            <a:ext cx="1074409" cy="1587333"/>
          </a:xfrm>
          <a:prstGeom prst="rect">
            <a:avLst/>
          </a:prstGeom>
        </p:spPr>
      </p:pic>
      <p:pic>
        <p:nvPicPr>
          <p:cNvPr id="25" name="Picture 24" descr="A black and white circular emblem with a person holding a torch&#10;&#10;AI-generated content may be incorrect.">
            <a:extLst>
              <a:ext uri="{FF2B5EF4-FFF2-40B4-BE49-F238E27FC236}">
                <a16:creationId xmlns:a16="http://schemas.microsoft.com/office/drawing/2014/main" id="{074A3BD7-ADAD-5C5D-42DF-5E2A161605E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955" y="4331643"/>
            <a:ext cx="1303737" cy="1587333"/>
          </a:xfrm>
          <a:prstGeom prst="rect">
            <a:avLst/>
          </a:prstGeom>
        </p:spPr>
      </p:pic>
      <p:cxnSp>
        <p:nvCxnSpPr>
          <p:cNvPr id="28" name="Connecteur droit 7">
            <a:extLst>
              <a:ext uri="{FF2B5EF4-FFF2-40B4-BE49-F238E27FC236}">
                <a16:creationId xmlns:a16="http://schemas.microsoft.com/office/drawing/2014/main" id="{D0920910-DCCF-047E-34BD-6273788B3173}"/>
              </a:ext>
            </a:extLst>
          </p:cNvPr>
          <p:cNvCxnSpPr>
            <a:cxnSpLocks/>
          </p:cNvCxnSpPr>
          <p:nvPr userDrawn="1"/>
        </p:nvCxnSpPr>
        <p:spPr>
          <a:xfrm>
            <a:off x="405095" y="1034356"/>
            <a:ext cx="9881624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8E454809-59FB-F3A8-E286-17C837E2167D}"/>
              </a:ext>
            </a:extLst>
          </p:cNvPr>
          <p:cNvSpPr txBox="1"/>
          <p:nvPr userDrawn="1"/>
        </p:nvSpPr>
        <p:spPr>
          <a:xfrm>
            <a:off x="405095" y="266852"/>
            <a:ext cx="9881624" cy="524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3" b="0" i="0" noProof="0" dirty="0">
                <a:solidFill>
                  <a:srgbClr val="002D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Urban Planning for Social Resilience in Urban Neighborhoods. Transformative Change through Civic Engagement</a:t>
            </a:r>
            <a:br>
              <a:rPr lang="en-US" sz="1403" b="0" i="0" noProof="0" dirty="0">
                <a:solidFill>
                  <a:srgbClr val="002D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3" b="1" i="0" noProof="0" dirty="0">
                <a:solidFill>
                  <a:srgbClr val="002D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UPRUN</a:t>
            </a:r>
            <a:endParaRPr lang="en-US" sz="1403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444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5F1323-D011-4FCC-880B-9C8E973447EF}" type="datetimeFigureOut">
              <a:rPr lang="el-GR" smtClean="0"/>
              <a:t>12/8/2026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0F5CDD-26BD-413E-9B7E-92857835316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771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17157DAF-7853-98DB-1692-8DC4A4E20370}"/>
              </a:ext>
            </a:extLst>
          </p:cNvPr>
          <p:cNvSpPr/>
          <p:nvPr/>
        </p:nvSpPr>
        <p:spPr>
          <a:xfrm>
            <a:off x="1128509" y="1988820"/>
            <a:ext cx="5801724" cy="4114225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0A6E6F9D-A3DE-C268-F700-5A178AF55003}"/>
              </a:ext>
            </a:extLst>
          </p:cNvPr>
          <p:cNvSpPr/>
          <p:nvPr/>
        </p:nvSpPr>
        <p:spPr>
          <a:xfrm>
            <a:off x="526349" y="1577340"/>
            <a:ext cx="6952597" cy="4892375"/>
          </a:xfrm>
          <a:prstGeom prst="roundRect">
            <a:avLst/>
          </a:prstGeom>
          <a:noFill/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5431AAC7-940E-1BC8-C5EF-A481FDECFD08}"/>
              </a:ext>
            </a:extLst>
          </p:cNvPr>
          <p:cNvSpPr/>
          <p:nvPr/>
        </p:nvSpPr>
        <p:spPr>
          <a:xfrm>
            <a:off x="6480473" y="3779838"/>
            <a:ext cx="2636095" cy="1564350"/>
          </a:xfrm>
          <a:prstGeom prst="roundRect">
            <a:avLst/>
          </a:prstGeom>
          <a:solidFill>
            <a:srgbClr val="FFFF00"/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5" name="Τίτλος 1">
            <a:extLst>
              <a:ext uri="{FF2B5EF4-FFF2-40B4-BE49-F238E27FC236}">
                <a16:creationId xmlns:a16="http://schemas.microsoft.com/office/drawing/2014/main" id="{0B554E4F-FBAF-92C6-F2B1-5BA31512C5BE}"/>
              </a:ext>
            </a:extLst>
          </p:cNvPr>
          <p:cNvSpPr txBox="1">
            <a:spLocks/>
          </p:cNvSpPr>
          <p:nvPr/>
        </p:nvSpPr>
        <p:spPr>
          <a:xfrm>
            <a:off x="6559869" y="4529586"/>
            <a:ext cx="2076005" cy="745848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754" dirty="0">
                <a:solidFill>
                  <a:schemeClr val="bg1">
                    <a:lumMod val="75000"/>
                  </a:schemeClr>
                </a:solidFill>
                <a:latin typeface="Bauhaus 93" panose="04030905020B02020C02" pitchFamily="82" charset="0"/>
              </a:rPr>
              <a:t>Group subcategories</a:t>
            </a:r>
          </a:p>
          <a:p>
            <a:pPr algn="l"/>
            <a:r>
              <a:rPr lang="en-US" sz="1754" dirty="0">
                <a:solidFill>
                  <a:schemeClr val="bg1">
                    <a:lumMod val="75000"/>
                  </a:schemeClr>
                </a:solidFill>
                <a:latin typeface="Bauhaus 93" panose="04030905020B02020C02" pitchFamily="82" charset="0"/>
              </a:rPr>
              <a:t>pool</a:t>
            </a:r>
            <a:endParaRPr lang="el-GR" sz="1754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35F67233-78F3-71A0-AF8E-5A8AC613265C}"/>
              </a:ext>
            </a:extLst>
          </p:cNvPr>
          <p:cNvSpPr/>
          <p:nvPr/>
        </p:nvSpPr>
        <p:spPr>
          <a:xfrm>
            <a:off x="7178849" y="2487169"/>
            <a:ext cx="2986615" cy="985138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7" name="Τίτλος 1">
            <a:extLst>
              <a:ext uri="{FF2B5EF4-FFF2-40B4-BE49-F238E27FC236}">
                <a16:creationId xmlns:a16="http://schemas.microsoft.com/office/drawing/2014/main" id="{69D02484-A9E8-1683-2CDD-9C87B041AC38}"/>
              </a:ext>
            </a:extLst>
          </p:cNvPr>
          <p:cNvSpPr txBox="1">
            <a:spLocks/>
          </p:cNvSpPr>
          <p:nvPr/>
        </p:nvSpPr>
        <p:spPr>
          <a:xfrm>
            <a:off x="7258245" y="2657705"/>
            <a:ext cx="2076005" cy="745848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754" dirty="0">
                <a:solidFill>
                  <a:srgbClr val="FFFF00"/>
                </a:solidFill>
                <a:latin typeface="Bauhaus 93" panose="04030905020B02020C02" pitchFamily="82" charset="0"/>
              </a:rPr>
              <a:t>Lecture’s material</a:t>
            </a:r>
            <a:endParaRPr lang="el-GR" sz="1754" dirty="0">
              <a:solidFill>
                <a:srgbClr val="FFFF00"/>
              </a:solidFill>
            </a:endParaRPr>
          </a:p>
        </p:txBody>
      </p:sp>
      <p:sp>
        <p:nvSpPr>
          <p:cNvPr id="8" name="Τίτλος 1">
            <a:extLst>
              <a:ext uri="{FF2B5EF4-FFF2-40B4-BE49-F238E27FC236}">
                <a16:creationId xmlns:a16="http://schemas.microsoft.com/office/drawing/2014/main" id="{040E8453-55F7-F7D6-6820-9BB2B803C498}"/>
              </a:ext>
            </a:extLst>
          </p:cNvPr>
          <p:cNvSpPr txBox="1">
            <a:spLocks/>
          </p:cNvSpPr>
          <p:nvPr/>
        </p:nvSpPr>
        <p:spPr>
          <a:xfrm>
            <a:off x="1575245" y="1456630"/>
            <a:ext cx="5023020" cy="3887558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piece of educational material contains proposal to the lecturer to determine the sub-categories in each card used by students</a:t>
            </a:r>
            <a:endParaRPr 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390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Ορθογώνιο: Στρογγύλεμα γωνιών 59">
            <a:extLst>
              <a:ext uri="{FF2B5EF4-FFF2-40B4-BE49-F238E27FC236}">
                <a16:creationId xmlns:a16="http://schemas.microsoft.com/office/drawing/2014/main" id="{C09AB7F6-917B-BA24-5896-391CAD76D7B9}"/>
              </a:ext>
            </a:extLst>
          </p:cNvPr>
          <p:cNvSpPr/>
          <p:nvPr/>
        </p:nvSpPr>
        <p:spPr>
          <a:xfrm>
            <a:off x="574783" y="1401860"/>
            <a:ext cx="2847065" cy="4755954"/>
          </a:xfrm>
          <a:prstGeom prst="roundRect">
            <a:avLst/>
          </a:prstGeom>
          <a:solidFill>
            <a:srgbClr val="0070C0"/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63" name="Διάγραμμα ροής: Γραμμή σύνδεσης 62">
            <a:extLst>
              <a:ext uri="{FF2B5EF4-FFF2-40B4-BE49-F238E27FC236}">
                <a16:creationId xmlns:a16="http://schemas.microsoft.com/office/drawing/2014/main" id="{3C0DA93F-82A8-FE8E-336A-03BE87909054}"/>
              </a:ext>
            </a:extLst>
          </p:cNvPr>
          <p:cNvSpPr/>
          <p:nvPr/>
        </p:nvSpPr>
        <p:spPr>
          <a:xfrm>
            <a:off x="1091776" y="1966756"/>
            <a:ext cx="1813080" cy="1813080"/>
          </a:xfrm>
          <a:prstGeom prst="flowChartConnector">
            <a:avLst/>
          </a:prstGeom>
          <a:solidFill>
            <a:schemeClr val="bg1"/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64" name="Ορθογώνιο: Στρογγύλεμα γωνιών 63">
            <a:extLst>
              <a:ext uri="{FF2B5EF4-FFF2-40B4-BE49-F238E27FC236}">
                <a16:creationId xmlns:a16="http://schemas.microsoft.com/office/drawing/2014/main" id="{68724FE8-8BC9-AACF-38C8-E773827DE75A}"/>
              </a:ext>
            </a:extLst>
          </p:cNvPr>
          <p:cNvSpPr/>
          <p:nvPr/>
        </p:nvSpPr>
        <p:spPr>
          <a:xfrm>
            <a:off x="838474" y="3940818"/>
            <a:ext cx="2319682" cy="573442"/>
          </a:xfrm>
          <a:prstGeom prst="roundRect">
            <a:avLst/>
          </a:prstGeom>
          <a:solidFill>
            <a:srgbClr val="FFFF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65" name="Ορθογώνιο: Στρογγύλεμα γωνιών 64">
            <a:extLst>
              <a:ext uri="{FF2B5EF4-FFF2-40B4-BE49-F238E27FC236}">
                <a16:creationId xmlns:a16="http://schemas.microsoft.com/office/drawing/2014/main" id="{72BD0466-8DFA-D909-B5A8-0984CB2EF44D}"/>
              </a:ext>
            </a:extLst>
          </p:cNvPr>
          <p:cNvSpPr/>
          <p:nvPr/>
        </p:nvSpPr>
        <p:spPr>
          <a:xfrm>
            <a:off x="838474" y="4678672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pic>
        <p:nvPicPr>
          <p:cNvPr id="66" name="Γραφικό 65" descr="Αρσενικό προφίλ με συμπαγές γέμισμα">
            <a:extLst>
              <a:ext uri="{FF2B5EF4-FFF2-40B4-BE49-F238E27FC236}">
                <a16:creationId xmlns:a16="http://schemas.microsoft.com/office/drawing/2014/main" id="{C7F0ED41-DFAA-043C-7A21-0DF7F4FE29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29372" y="2466174"/>
            <a:ext cx="1137888" cy="1137888"/>
          </a:xfrm>
          <a:prstGeom prst="rect">
            <a:avLst/>
          </a:prstGeom>
        </p:spPr>
      </p:pic>
      <p:sp>
        <p:nvSpPr>
          <p:cNvPr id="67" name="Διάγραμμα ροής: Γραμμή σύνδεσης 66">
            <a:extLst>
              <a:ext uri="{FF2B5EF4-FFF2-40B4-BE49-F238E27FC236}">
                <a16:creationId xmlns:a16="http://schemas.microsoft.com/office/drawing/2014/main" id="{35CB7B27-7962-9520-2FE8-54D9BD4E4F6C}"/>
              </a:ext>
            </a:extLst>
          </p:cNvPr>
          <p:cNvSpPr/>
          <p:nvPr/>
        </p:nvSpPr>
        <p:spPr>
          <a:xfrm>
            <a:off x="2342437" y="2075062"/>
            <a:ext cx="862175" cy="862175"/>
          </a:xfrm>
          <a:prstGeom prst="flowChartConnector">
            <a:avLst/>
          </a:prstGeom>
          <a:solidFill>
            <a:srgbClr val="FFFF00"/>
          </a:solidFill>
          <a:ln w="571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68" name="Τίτλος 1">
            <a:extLst>
              <a:ext uri="{FF2B5EF4-FFF2-40B4-BE49-F238E27FC236}">
                <a16:creationId xmlns:a16="http://schemas.microsoft.com/office/drawing/2014/main" id="{312CC5B5-E453-E7CC-9AC8-DE1087FC812D}"/>
              </a:ext>
            </a:extLst>
          </p:cNvPr>
          <p:cNvSpPr txBox="1">
            <a:spLocks/>
          </p:cNvSpPr>
          <p:nvPr/>
        </p:nvSpPr>
        <p:spPr>
          <a:xfrm>
            <a:off x="838474" y="4057785"/>
            <a:ext cx="2319682" cy="344812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193" dirty="0">
                <a:solidFill>
                  <a:srgbClr val="0070C0"/>
                </a:solidFill>
                <a:latin typeface="Bauhaus 93" panose="04030905020B02020C02" pitchFamily="82" charset="0"/>
              </a:rPr>
              <a:t>Advocate</a:t>
            </a:r>
            <a:endParaRPr lang="el-GR" sz="2193" dirty="0">
              <a:solidFill>
                <a:srgbClr val="0070C0"/>
              </a:solidFill>
            </a:endParaRPr>
          </a:p>
        </p:txBody>
      </p:sp>
      <p:pic>
        <p:nvPicPr>
          <p:cNvPr id="75" name="Γραφικό 74" descr="Σχόλιο Δεν μου αρέσει με συμπαγές γέμισμα">
            <a:extLst>
              <a:ext uri="{FF2B5EF4-FFF2-40B4-BE49-F238E27FC236}">
                <a16:creationId xmlns:a16="http://schemas.microsoft.com/office/drawing/2014/main" id="{55586502-29C9-C8B9-1A30-3C8FB1EF88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95335" y="2455150"/>
            <a:ext cx="422349" cy="422349"/>
          </a:xfrm>
          <a:prstGeom prst="rect">
            <a:avLst/>
          </a:prstGeom>
        </p:spPr>
      </p:pic>
      <p:pic>
        <p:nvPicPr>
          <p:cNvPr id="77" name="Γραφικό 76" descr="Σχόλιο Μου αρέσει με συμπαγές γέμισμα">
            <a:extLst>
              <a:ext uri="{FF2B5EF4-FFF2-40B4-BE49-F238E27FC236}">
                <a16:creationId xmlns:a16="http://schemas.microsoft.com/office/drawing/2014/main" id="{486900C6-A603-B053-A299-400E365536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3352" y="2152745"/>
            <a:ext cx="422349" cy="422349"/>
          </a:xfrm>
          <a:prstGeom prst="rect">
            <a:avLst/>
          </a:prstGeom>
        </p:spPr>
      </p:pic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14CF6B19-0328-EE2E-B452-5EAF35DF6B36}"/>
              </a:ext>
            </a:extLst>
          </p:cNvPr>
          <p:cNvSpPr/>
          <p:nvPr/>
        </p:nvSpPr>
        <p:spPr>
          <a:xfrm>
            <a:off x="574785" y="6470335"/>
            <a:ext cx="9542246" cy="651420"/>
          </a:xfrm>
          <a:prstGeom prst="roundRect">
            <a:avLst/>
          </a:prstGeom>
          <a:solidFill>
            <a:srgbClr val="FFFF00"/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3" name="Τίτλος 1">
            <a:extLst>
              <a:ext uri="{FF2B5EF4-FFF2-40B4-BE49-F238E27FC236}">
                <a16:creationId xmlns:a16="http://schemas.microsoft.com/office/drawing/2014/main" id="{4AAF416D-7DD7-65E3-E549-E5D2F3937FDE}"/>
              </a:ext>
            </a:extLst>
          </p:cNvPr>
          <p:cNvSpPr txBox="1">
            <a:spLocks/>
          </p:cNvSpPr>
          <p:nvPr/>
        </p:nvSpPr>
        <p:spPr>
          <a:xfrm>
            <a:off x="7578090" y="6697980"/>
            <a:ext cx="2311181" cy="381275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Bauhaus 93" panose="04030905020B02020C02" pitchFamily="82" charset="0"/>
              </a:rPr>
              <a:t>Sub-categories examples</a:t>
            </a:r>
            <a:endParaRPr lang="el-GR" sz="15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9B0D43B3-FD66-E7DD-A45D-E20A7ADE02E7}"/>
              </a:ext>
            </a:extLst>
          </p:cNvPr>
          <p:cNvSpPr/>
          <p:nvPr/>
        </p:nvSpPr>
        <p:spPr>
          <a:xfrm>
            <a:off x="3759445" y="1401860"/>
            <a:ext cx="6357585" cy="4755954"/>
          </a:xfrm>
          <a:prstGeom prst="roundRect">
            <a:avLst/>
          </a:prstGeom>
          <a:solidFill>
            <a:srgbClr val="0070C0"/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57EA54B6-304B-57CC-B935-6D141BFEC6ED}"/>
              </a:ext>
            </a:extLst>
          </p:cNvPr>
          <p:cNvSpPr/>
          <p:nvPr/>
        </p:nvSpPr>
        <p:spPr>
          <a:xfrm>
            <a:off x="4318113" y="2075062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B474692F-51FA-7744-B5FB-807230C9BBC4}"/>
              </a:ext>
            </a:extLst>
          </p:cNvPr>
          <p:cNvSpPr/>
          <p:nvPr/>
        </p:nvSpPr>
        <p:spPr>
          <a:xfrm>
            <a:off x="7280355" y="2075062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3B42B7CE-8611-41F4-0887-7568BB40996E}"/>
              </a:ext>
            </a:extLst>
          </p:cNvPr>
          <p:cNvSpPr/>
          <p:nvPr/>
        </p:nvSpPr>
        <p:spPr>
          <a:xfrm>
            <a:off x="4318113" y="3034985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09F18211-5C91-29BD-1438-302D62807375}"/>
              </a:ext>
            </a:extLst>
          </p:cNvPr>
          <p:cNvSpPr/>
          <p:nvPr/>
        </p:nvSpPr>
        <p:spPr>
          <a:xfrm>
            <a:off x="7280355" y="3034985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20B54B19-2BC1-7C56-CC8C-AD07B4F2CBCF}"/>
              </a:ext>
            </a:extLst>
          </p:cNvPr>
          <p:cNvSpPr/>
          <p:nvPr/>
        </p:nvSpPr>
        <p:spPr>
          <a:xfrm>
            <a:off x="4318113" y="4022957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D583F7E4-2542-3D5A-0147-64461639773F}"/>
              </a:ext>
            </a:extLst>
          </p:cNvPr>
          <p:cNvSpPr/>
          <p:nvPr/>
        </p:nvSpPr>
        <p:spPr>
          <a:xfrm>
            <a:off x="7280355" y="4022957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11" name="Ορθογώνιο: Στρογγύλεμα γωνιών 10">
            <a:extLst>
              <a:ext uri="{FF2B5EF4-FFF2-40B4-BE49-F238E27FC236}">
                <a16:creationId xmlns:a16="http://schemas.microsoft.com/office/drawing/2014/main" id="{E201F790-6AD8-5B53-F418-B30928A757A3}"/>
              </a:ext>
            </a:extLst>
          </p:cNvPr>
          <p:cNvSpPr/>
          <p:nvPr/>
        </p:nvSpPr>
        <p:spPr>
          <a:xfrm>
            <a:off x="4318113" y="5008223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12" name="Ορθογώνιο: Στρογγύλεμα γωνιών 11">
            <a:extLst>
              <a:ext uri="{FF2B5EF4-FFF2-40B4-BE49-F238E27FC236}">
                <a16:creationId xmlns:a16="http://schemas.microsoft.com/office/drawing/2014/main" id="{59B735C1-3876-DCCD-A53C-B5F01127E49C}"/>
              </a:ext>
            </a:extLst>
          </p:cNvPr>
          <p:cNvSpPr/>
          <p:nvPr/>
        </p:nvSpPr>
        <p:spPr>
          <a:xfrm>
            <a:off x="7280355" y="5008223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13" name="Ορθογώνιο: Στρογγύλεμα γωνιών 12">
            <a:extLst>
              <a:ext uri="{FF2B5EF4-FFF2-40B4-BE49-F238E27FC236}">
                <a16:creationId xmlns:a16="http://schemas.microsoft.com/office/drawing/2014/main" id="{20DAFE7F-887B-3229-D167-1FA0A773FE7B}"/>
              </a:ext>
            </a:extLst>
          </p:cNvPr>
          <p:cNvSpPr/>
          <p:nvPr/>
        </p:nvSpPr>
        <p:spPr>
          <a:xfrm>
            <a:off x="574783" y="480419"/>
            <a:ext cx="9542247" cy="53496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14" name="Τίτλος 1">
            <a:extLst>
              <a:ext uri="{FF2B5EF4-FFF2-40B4-BE49-F238E27FC236}">
                <a16:creationId xmlns:a16="http://schemas.microsoft.com/office/drawing/2014/main" id="{9974454F-542A-DC10-B362-137280F327D0}"/>
              </a:ext>
            </a:extLst>
          </p:cNvPr>
          <p:cNvSpPr txBox="1">
            <a:spLocks/>
          </p:cNvSpPr>
          <p:nvPr/>
        </p:nvSpPr>
        <p:spPr>
          <a:xfrm>
            <a:off x="654179" y="541607"/>
            <a:ext cx="6808660" cy="405018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754" dirty="0">
                <a:solidFill>
                  <a:srgbClr val="FFFF00"/>
                </a:solidFill>
                <a:latin typeface="Bauhaus 93" panose="04030905020B02020C02" pitchFamily="82" charset="0"/>
              </a:rPr>
              <a:t>Lecture’s material</a:t>
            </a:r>
            <a:endParaRPr lang="el-GR" sz="1754" dirty="0">
              <a:solidFill>
                <a:srgbClr val="FFFF00"/>
              </a:solidFill>
            </a:endParaRPr>
          </a:p>
        </p:txBody>
      </p:sp>
      <p:sp>
        <p:nvSpPr>
          <p:cNvPr id="24" name="Βέλος: Πεντάγωνο 23">
            <a:extLst>
              <a:ext uri="{FF2B5EF4-FFF2-40B4-BE49-F238E27FC236}">
                <a16:creationId xmlns:a16="http://schemas.microsoft.com/office/drawing/2014/main" id="{4C9B8B87-AC2B-1DDD-3828-1CFF491A33EA}"/>
              </a:ext>
            </a:extLst>
          </p:cNvPr>
          <p:cNvSpPr/>
          <p:nvPr/>
        </p:nvSpPr>
        <p:spPr>
          <a:xfrm>
            <a:off x="3242452" y="3519006"/>
            <a:ext cx="1023343" cy="573442"/>
          </a:xfrm>
          <a:prstGeom prst="homePlat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Τίτλος 1">
            <a:extLst>
              <a:ext uri="{FF2B5EF4-FFF2-40B4-BE49-F238E27FC236}">
                <a16:creationId xmlns:a16="http://schemas.microsoft.com/office/drawing/2014/main" id="{42CF391A-B65D-3FB2-E0B4-C6AE57C4BBF2}"/>
              </a:ext>
            </a:extLst>
          </p:cNvPr>
          <p:cNvSpPr txBox="1">
            <a:spLocks/>
          </p:cNvSpPr>
          <p:nvPr/>
        </p:nvSpPr>
        <p:spPr>
          <a:xfrm>
            <a:off x="4455273" y="2204978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070C0"/>
                </a:solidFill>
              </a:rPr>
              <a:t>Heritage board member</a:t>
            </a:r>
            <a:endParaRPr lang="el-GR" sz="1400" dirty="0">
              <a:solidFill>
                <a:srgbClr val="0070C0"/>
              </a:solidFill>
            </a:endParaRPr>
          </a:p>
        </p:txBody>
      </p:sp>
      <p:sp>
        <p:nvSpPr>
          <p:cNvPr id="16" name="Τίτλος 1">
            <a:extLst>
              <a:ext uri="{FF2B5EF4-FFF2-40B4-BE49-F238E27FC236}">
                <a16:creationId xmlns:a16="http://schemas.microsoft.com/office/drawing/2014/main" id="{8D6BB7E7-1684-DA94-7CE5-DCE4E81E5117}"/>
              </a:ext>
            </a:extLst>
          </p:cNvPr>
          <p:cNvSpPr txBox="1">
            <a:spLocks/>
          </p:cNvSpPr>
          <p:nvPr/>
        </p:nvSpPr>
        <p:spPr>
          <a:xfrm>
            <a:off x="4452717" y="3160860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070C0"/>
                </a:solidFill>
              </a:rPr>
              <a:t>Human rights advocate</a:t>
            </a:r>
            <a:endParaRPr lang="el-GR" sz="1400" dirty="0">
              <a:solidFill>
                <a:srgbClr val="0070C0"/>
              </a:solidFill>
            </a:endParaRPr>
          </a:p>
        </p:txBody>
      </p:sp>
      <p:sp>
        <p:nvSpPr>
          <p:cNvPr id="17" name="Τίτλος 1">
            <a:extLst>
              <a:ext uri="{FF2B5EF4-FFF2-40B4-BE49-F238E27FC236}">
                <a16:creationId xmlns:a16="http://schemas.microsoft.com/office/drawing/2014/main" id="{E424B186-0B0C-E319-949B-009315E4CD23}"/>
              </a:ext>
            </a:extLst>
          </p:cNvPr>
          <p:cNvSpPr txBox="1">
            <a:spLocks/>
          </p:cNvSpPr>
          <p:nvPr/>
        </p:nvSpPr>
        <p:spPr>
          <a:xfrm>
            <a:off x="4452717" y="4138753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00" dirty="0">
                <a:solidFill>
                  <a:srgbClr val="0070C0"/>
                </a:solidFill>
              </a:rPr>
              <a:t>Biodiversity group member</a:t>
            </a:r>
            <a:endParaRPr lang="el-GR" sz="1300" dirty="0">
              <a:solidFill>
                <a:srgbClr val="0070C0"/>
              </a:solidFill>
            </a:endParaRPr>
          </a:p>
        </p:txBody>
      </p:sp>
      <p:sp>
        <p:nvSpPr>
          <p:cNvPr id="18" name="Τίτλος 1">
            <a:extLst>
              <a:ext uri="{FF2B5EF4-FFF2-40B4-BE49-F238E27FC236}">
                <a16:creationId xmlns:a16="http://schemas.microsoft.com/office/drawing/2014/main" id="{6DFAAA61-C94D-306C-A908-E03B95FB40D1}"/>
              </a:ext>
            </a:extLst>
          </p:cNvPr>
          <p:cNvSpPr txBox="1">
            <a:spLocks/>
          </p:cNvSpPr>
          <p:nvPr/>
        </p:nvSpPr>
        <p:spPr>
          <a:xfrm>
            <a:off x="4452717" y="5117943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00" dirty="0">
                <a:solidFill>
                  <a:srgbClr val="0070C0"/>
                </a:solidFill>
              </a:rPr>
              <a:t>Education association member</a:t>
            </a:r>
            <a:endParaRPr lang="el-GR" sz="1100" dirty="0">
              <a:solidFill>
                <a:srgbClr val="0070C0"/>
              </a:solidFill>
            </a:endParaRPr>
          </a:p>
        </p:txBody>
      </p:sp>
      <p:sp>
        <p:nvSpPr>
          <p:cNvPr id="23" name="Τίτλος 1">
            <a:extLst>
              <a:ext uri="{FF2B5EF4-FFF2-40B4-BE49-F238E27FC236}">
                <a16:creationId xmlns:a16="http://schemas.microsoft.com/office/drawing/2014/main" id="{87F033D4-DA84-873B-413D-C68211BA9F49}"/>
              </a:ext>
            </a:extLst>
          </p:cNvPr>
          <p:cNvSpPr txBox="1">
            <a:spLocks/>
          </p:cNvSpPr>
          <p:nvPr/>
        </p:nvSpPr>
        <p:spPr>
          <a:xfrm>
            <a:off x="7414534" y="2205526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00" dirty="0">
                <a:solidFill>
                  <a:srgbClr val="0070C0"/>
                </a:solidFill>
              </a:rPr>
              <a:t>Renewable energy advocate</a:t>
            </a:r>
            <a:endParaRPr lang="el-GR" sz="1300" dirty="0">
              <a:solidFill>
                <a:srgbClr val="0070C0"/>
              </a:solidFill>
            </a:endParaRPr>
          </a:p>
        </p:txBody>
      </p:sp>
      <p:sp>
        <p:nvSpPr>
          <p:cNvPr id="25" name="Τίτλος 1">
            <a:extLst>
              <a:ext uri="{FF2B5EF4-FFF2-40B4-BE49-F238E27FC236}">
                <a16:creationId xmlns:a16="http://schemas.microsoft.com/office/drawing/2014/main" id="{E37F1123-1284-9C8C-1B77-B0050CF9B661}"/>
              </a:ext>
            </a:extLst>
          </p:cNvPr>
          <p:cNvSpPr txBox="1">
            <a:spLocks/>
          </p:cNvSpPr>
          <p:nvPr/>
        </p:nvSpPr>
        <p:spPr>
          <a:xfrm>
            <a:off x="7411978" y="3161408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070C0"/>
                </a:solidFill>
              </a:rPr>
              <a:t>Accessibility advocate</a:t>
            </a:r>
            <a:endParaRPr lang="el-GR" sz="1400" dirty="0">
              <a:solidFill>
                <a:srgbClr val="0070C0"/>
              </a:solidFill>
            </a:endParaRPr>
          </a:p>
        </p:txBody>
      </p:sp>
      <p:sp>
        <p:nvSpPr>
          <p:cNvPr id="26" name="Τίτλος 1">
            <a:extLst>
              <a:ext uri="{FF2B5EF4-FFF2-40B4-BE49-F238E27FC236}">
                <a16:creationId xmlns:a16="http://schemas.microsoft.com/office/drawing/2014/main" id="{9608CA6A-B832-76C4-D6D5-98D4187A3F54}"/>
              </a:ext>
            </a:extLst>
          </p:cNvPr>
          <p:cNvSpPr txBox="1">
            <a:spLocks/>
          </p:cNvSpPr>
          <p:nvPr/>
        </p:nvSpPr>
        <p:spPr>
          <a:xfrm>
            <a:off x="7411978" y="4139301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00" dirty="0">
                <a:solidFill>
                  <a:srgbClr val="0070C0"/>
                </a:solidFill>
              </a:rPr>
              <a:t>History preservation society member</a:t>
            </a:r>
            <a:endParaRPr lang="el-GR" sz="1100" dirty="0">
              <a:solidFill>
                <a:srgbClr val="0070C0"/>
              </a:solidFill>
            </a:endParaRPr>
          </a:p>
        </p:txBody>
      </p:sp>
      <p:sp>
        <p:nvSpPr>
          <p:cNvPr id="27" name="Τίτλος 1">
            <a:extLst>
              <a:ext uri="{FF2B5EF4-FFF2-40B4-BE49-F238E27FC236}">
                <a16:creationId xmlns:a16="http://schemas.microsoft.com/office/drawing/2014/main" id="{D737C07D-8014-3B1B-7730-020E682F1B9D}"/>
              </a:ext>
            </a:extLst>
          </p:cNvPr>
          <p:cNvSpPr txBox="1">
            <a:spLocks/>
          </p:cNvSpPr>
          <p:nvPr/>
        </p:nvSpPr>
        <p:spPr>
          <a:xfrm>
            <a:off x="7411978" y="5118491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00" dirty="0">
                <a:solidFill>
                  <a:srgbClr val="0070C0"/>
                </a:solidFill>
              </a:rPr>
              <a:t>Responsible tech forum member</a:t>
            </a:r>
            <a:endParaRPr lang="el-GR" sz="11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960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A7EAE-2980-7D7F-884E-071929B7F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Ορθογώνιο: Στρογγύλεμα γωνιών 59">
            <a:extLst>
              <a:ext uri="{FF2B5EF4-FFF2-40B4-BE49-F238E27FC236}">
                <a16:creationId xmlns:a16="http://schemas.microsoft.com/office/drawing/2014/main" id="{B99AF2EF-DA80-2174-E1C7-66243F1AC620}"/>
              </a:ext>
            </a:extLst>
          </p:cNvPr>
          <p:cNvSpPr/>
          <p:nvPr/>
        </p:nvSpPr>
        <p:spPr>
          <a:xfrm>
            <a:off x="574783" y="1401860"/>
            <a:ext cx="2847065" cy="475595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63" name="Διάγραμμα ροής: Γραμμή σύνδεσης 62">
            <a:extLst>
              <a:ext uri="{FF2B5EF4-FFF2-40B4-BE49-F238E27FC236}">
                <a16:creationId xmlns:a16="http://schemas.microsoft.com/office/drawing/2014/main" id="{59206458-5715-4076-277D-FAF0786A0485}"/>
              </a:ext>
            </a:extLst>
          </p:cNvPr>
          <p:cNvSpPr/>
          <p:nvPr/>
        </p:nvSpPr>
        <p:spPr>
          <a:xfrm>
            <a:off x="1091776" y="1966756"/>
            <a:ext cx="1813080" cy="1813080"/>
          </a:xfrm>
          <a:prstGeom prst="flowChartConnector">
            <a:avLst/>
          </a:prstGeom>
          <a:solidFill>
            <a:schemeClr val="bg1"/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64" name="Ορθογώνιο: Στρογγύλεμα γωνιών 63">
            <a:extLst>
              <a:ext uri="{FF2B5EF4-FFF2-40B4-BE49-F238E27FC236}">
                <a16:creationId xmlns:a16="http://schemas.microsoft.com/office/drawing/2014/main" id="{22431480-8B6D-CBF7-9C1D-B639C0B4826C}"/>
              </a:ext>
            </a:extLst>
          </p:cNvPr>
          <p:cNvSpPr/>
          <p:nvPr/>
        </p:nvSpPr>
        <p:spPr>
          <a:xfrm>
            <a:off x="838474" y="3940818"/>
            <a:ext cx="2319682" cy="573442"/>
          </a:xfrm>
          <a:prstGeom prst="roundRect">
            <a:avLst/>
          </a:prstGeom>
          <a:solidFill>
            <a:srgbClr val="FFFF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65" name="Ορθογώνιο: Στρογγύλεμα γωνιών 64">
            <a:extLst>
              <a:ext uri="{FF2B5EF4-FFF2-40B4-BE49-F238E27FC236}">
                <a16:creationId xmlns:a16="http://schemas.microsoft.com/office/drawing/2014/main" id="{9A6ADE06-EE59-EF58-587D-0128E1D28E43}"/>
              </a:ext>
            </a:extLst>
          </p:cNvPr>
          <p:cNvSpPr/>
          <p:nvPr/>
        </p:nvSpPr>
        <p:spPr>
          <a:xfrm>
            <a:off x="838474" y="4678672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pic>
        <p:nvPicPr>
          <p:cNvPr id="66" name="Γραφικό 65" descr="Αρσενικό προφίλ με συμπαγές γέμισμα">
            <a:extLst>
              <a:ext uri="{FF2B5EF4-FFF2-40B4-BE49-F238E27FC236}">
                <a16:creationId xmlns:a16="http://schemas.microsoft.com/office/drawing/2014/main" id="{6BBE2990-512E-74A6-5122-136614D3BD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29372" y="2466174"/>
            <a:ext cx="1137888" cy="1137888"/>
          </a:xfrm>
          <a:prstGeom prst="rect">
            <a:avLst/>
          </a:prstGeom>
        </p:spPr>
      </p:pic>
      <p:sp>
        <p:nvSpPr>
          <p:cNvPr id="67" name="Διάγραμμα ροής: Γραμμή σύνδεσης 66">
            <a:extLst>
              <a:ext uri="{FF2B5EF4-FFF2-40B4-BE49-F238E27FC236}">
                <a16:creationId xmlns:a16="http://schemas.microsoft.com/office/drawing/2014/main" id="{11737D6B-359E-DA2A-AA6C-CBF06102031C}"/>
              </a:ext>
            </a:extLst>
          </p:cNvPr>
          <p:cNvSpPr/>
          <p:nvPr/>
        </p:nvSpPr>
        <p:spPr>
          <a:xfrm>
            <a:off x="2342437" y="2075062"/>
            <a:ext cx="862175" cy="862175"/>
          </a:xfrm>
          <a:prstGeom prst="flowChartConnector">
            <a:avLst/>
          </a:prstGeom>
          <a:solidFill>
            <a:srgbClr val="FFFF00"/>
          </a:solidFill>
          <a:ln w="571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68" name="Τίτλος 1">
            <a:extLst>
              <a:ext uri="{FF2B5EF4-FFF2-40B4-BE49-F238E27FC236}">
                <a16:creationId xmlns:a16="http://schemas.microsoft.com/office/drawing/2014/main" id="{CC995158-C9E2-DB7B-2DB7-16E62E04E959}"/>
              </a:ext>
            </a:extLst>
          </p:cNvPr>
          <p:cNvSpPr txBox="1">
            <a:spLocks/>
          </p:cNvSpPr>
          <p:nvPr/>
        </p:nvSpPr>
        <p:spPr>
          <a:xfrm>
            <a:off x="838474" y="4057785"/>
            <a:ext cx="2319682" cy="344812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193" dirty="0">
                <a:solidFill>
                  <a:schemeClr val="accent6">
                    <a:lumMod val="75000"/>
                  </a:schemeClr>
                </a:solidFill>
                <a:latin typeface="Bauhaus 93" panose="04030905020B02020C02" pitchFamily="82" charset="0"/>
              </a:rPr>
              <a:t>Decision maker</a:t>
            </a:r>
            <a:endParaRPr lang="el-GR" sz="2193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A2D5E1E5-1215-C936-8741-8C1CFE6288E5}"/>
              </a:ext>
            </a:extLst>
          </p:cNvPr>
          <p:cNvSpPr/>
          <p:nvPr/>
        </p:nvSpPr>
        <p:spPr>
          <a:xfrm>
            <a:off x="574785" y="6470335"/>
            <a:ext cx="9542246" cy="651420"/>
          </a:xfrm>
          <a:prstGeom prst="roundRect">
            <a:avLst/>
          </a:prstGeom>
          <a:solidFill>
            <a:srgbClr val="FFFF00"/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3" name="Τίτλος 1">
            <a:extLst>
              <a:ext uri="{FF2B5EF4-FFF2-40B4-BE49-F238E27FC236}">
                <a16:creationId xmlns:a16="http://schemas.microsoft.com/office/drawing/2014/main" id="{F763DEE0-CAE3-C19C-69E5-1061D2A9950C}"/>
              </a:ext>
            </a:extLst>
          </p:cNvPr>
          <p:cNvSpPr txBox="1">
            <a:spLocks/>
          </p:cNvSpPr>
          <p:nvPr/>
        </p:nvSpPr>
        <p:spPr>
          <a:xfrm>
            <a:off x="7578090" y="6697980"/>
            <a:ext cx="2311181" cy="381275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Bauhaus 93" panose="04030905020B02020C02" pitchFamily="82" charset="0"/>
              </a:rPr>
              <a:t>Sub-categories examples</a:t>
            </a:r>
            <a:endParaRPr lang="el-GR" sz="15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7B0A136A-FB2E-5E18-BFA8-1E53F5EDA931}"/>
              </a:ext>
            </a:extLst>
          </p:cNvPr>
          <p:cNvSpPr/>
          <p:nvPr/>
        </p:nvSpPr>
        <p:spPr>
          <a:xfrm>
            <a:off x="3759445" y="1401860"/>
            <a:ext cx="6357585" cy="475595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A7C2E1A3-7F3B-FC3C-4806-3A90C07E9B24}"/>
              </a:ext>
            </a:extLst>
          </p:cNvPr>
          <p:cNvSpPr/>
          <p:nvPr/>
        </p:nvSpPr>
        <p:spPr>
          <a:xfrm>
            <a:off x="4318113" y="2075062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B8167CE1-9EB4-7746-4777-15DCD7760992}"/>
              </a:ext>
            </a:extLst>
          </p:cNvPr>
          <p:cNvSpPr/>
          <p:nvPr/>
        </p:nvSpPr>
        <p:spPr>
          <a:xfrm>
            <a:off x="7280355" y="2075062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8B411F25-9635-F478-7AD5-BEC07BDD61DD}"/>
              </a:ext>
            </a:extLst>
          </p:cNvPr>
          <p:cNvSpPr/>
          <p:nvPr/>
        </p:nvSpPr>
        <p:spPr>
          <a:xfrm>
            <a:off x="4318113" y="3034985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CAA3A92B-718D-9E2D-889D-82BB23ABC98C}"/>
              </a:ext>
            </a:extLst>
          </p:cNvPr>
          <p:cNvSpPr/>
          <p:nvPr/>
        </p:nvSpPr>
        <p:spPr>
          <a:xfrm>
            <a:off x="7280355" y="3034985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265C3BDA-1005-BE9E-3D8B-9C3AEEE802BF}"/>
              </a:ext>
            </a:extLst>
          </p:cNvPr>
          <p:cNvSpPr/>
          <p:nvPr/>
        </p:nvSpPr>
        <p:spPr>
          <a:xfrm>
            <a:off x="4318113" y="4022957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EDBFD0A9-264C-58CD-1E61-2D79D12D126E}"/>
              </a:ext>
            </a:extLst>
          </p:cNvPr>
          <p:cNvSpPr/>
          <p:nvPr/>
        </p:nvSpPr>
        <p:spPr>
          <a:xfrm>
            <a:off x="7280355" y="4022957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11" name="Ορθογώνιο: Στρογγύλεμα γωνιών 10">
            <a:extLst>
              <a:ext uri="{FF2B5EF4-FFF2-40B4-BE49-F238E27FC236}">
                <a16:creationId xmlns:a16="http://schemas.microsoft.com/office/drawing/2014/main" id="{D3050444-77A6-3FFB-5D9F-397DA0D790FC}"/>
              </a:ext>
            </a:extLst>
          </p:cNvPr>
          <p:cNvSpPr/>
          <p:nvPr/>
        </p:nvSpPr>
        <p:spPr>
          <a:xfrm>
            <a:off x="4318113" y="5008223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12" name="Ορθογώνιο: Στρογγύλεμα γωνιών 11">
            <a:extLst>
              <a:ext uri="{FF2B5EF4-FFF2-40B4-BE49-F238E27FC236}">
                <a16:creationId xmlns:a16="http://schemas.microsoft.com/office/drawing/2014/main" id="{D5362481-FBA2-7F8F-6638-3E438CB91B70}"/>
              </a:ext>
            </a:extLst>
          </p:cNvPr>
          <p:cNvSpPr/>
          <p:nvPr/>
        </p:nvSpPr>
        <p:spPr>
          <a:xfrm>
            <a:off x="7280355" y="5008223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13" name="Ορθογώνιο: Στρογγύλεμα γωνιών 12">
            <a:extLst>
              <a:ext uri="{FF2B5EF4-FFF2-40B4-BE49-F238E27FC236}">
                <a16:creationId xmlns:a16="http://schemas.microsoft.com/office/drawing/2014/main" id="{827362EA-E007-7966-DE2E-A7D89AE99D77}"/>
              </a:ext>
            </a:extLst>
          </p:cNvPr>
          <p:cNvSpPr/>
          <p:nvPr/>
        </p:nvSpPr>
        <p:spPr>
          <a:xfrm>
            <a:off x="574783" y="480419"/>
            <a:ext cx="9542247" cy="53496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14" name="Τίτλος 1">
            <a:extLst>
              <a:ext uri="{FF2B5EF4-FFF2-40B4-BE49-F238E27FC236}">
                <a16:creationId xmlns:a16="http://schemas.microsoft.com/office/drawing/2014/main" id="{249B3A2D-EC8F-9CB8-FB22-72977E667423}"/>
              </a:ext>
            </a:extLst>
          </p:cNvPr>
          <p:cNvSpPr txBox="1">
            <a:spLocks/>
          </p:cNvSpPr>
          <p:nvPr/>
        </p:nvSpPr>
        <p:spPr>
          <a:xfrm>
            <a:off x="654179" y="541607"/>
            <a:ext cx="6808660" cy="405018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754" dirty="0">
                <a:solidFill>
                  <a:srgbClr val="FFFF00"/>
                </a:solidFill>
                <a:latin typeface="Bauhaus 93" panose="04030905020B02020C02" pitchFamily="82" charset="0"/>
              </a:rPr>
              <a:t>Lecture’s material</a:t>
            </a:r>
            <a:endParaRPr lang="el-GR" sz="1754" dirty="0">
              <a:solidFill>
                <a:srgbClr val="FFFF00"/>
              </a:solidFill>
            </a:endParaRPr>
          </a:p>
        </p:txBody>
      </p:sp>
      <p:pic>
        <p:nvPicPr>
          <p:cNvPr id="15" name="Γραφικό 14" descr="Αναζήτηση φακέλου με συμπαγές γέμισμα">
            <a:extLst>
              <a:ext uri="{FF2B5EF4-FFF2-40B4-BE49-F238E27FC236}">
                <a16:creationId xmlns:a16="http://schemas.microsoft.com/office/drawing/2014/main" id="{8B2A7FBF-717C-3C95-50FF-016B397B54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0612" y="2204628"/>
            <a:ext cx="603042" cy="603042"/>
          </a:xfrm>
          <a:prstGeom prst="rect">
            <a:avLst/>
          </a:prstGeom>
        </p:spPr>
      </p:pic>
      <p:sp>
        <p:nvSpPr>
          <p:cNvPr id="16" name="Βέλος: Πεντάγωνο 15">
            <a:extLst>
              <a:ext uri="{FF2B5EF4-FFF2-40B4-BE49-F238E27FC236}">
                <a16:creationId xmlns:a16="http://schemas.microsoft.com/office/drawing/2014/main" id="{5AC1B517-93D5-07BF-F9C9-811FA78AFF1B}"/>
              </a:ext>
            </a:extLst>
          </p:cNvPr>
          <p:cNvSpPr/>
          <p:nvPr/>
        </p:nvSpPr>
        <p:spPr>
          <a:xfrm>
            <a:off x="3242452" y="3519006"/>
            <a:ext cx="1023343" cy="573442"/>
          </a:xfrm>
          <a:prstGeom prst="homePlat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Τίτλος 1">
            <a:extLst>
              <a:ext uri="{FF2B5EF4-FFF2-40B4-BE49-F238E27FC236}">
                <a16:creationId xmlns:a16="http://schemas.microsoft.com/office/drawing/2014/main" id="{45B946D3-E18B-D53B-568A-116A89567F7A}"/>
              </a:ext>
            </a:extLst>
          </p:cNvPr>
          <p:cNvSpPr txBox="1">
            <a:spLocks/>
          </p:cNvSpPr>
          <p:nvPr/>
        </p:nvSpPr>
        <p:spPr>
          <a:xfrm>
            <a:off x="4455273" y="2204978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070C0"/>
                </a:solidFill>
              </a:rPr>
              <a:t>Activism local leader</a:t>
            </a:r>
            <a:endParaRPr lang="el-GR" sz="1400" dirty="0">
              <a:solidFill>
                <a:srgbClr val="0070C0"/>
              </a:solidFill>
            </a:endParaRPr>
          </a:p>
        </p:txBody>
      </p:sp>
      <p:sp>
        <p:nvSpPr>
          <p:cNvPr id="18" name="Τίτλος 1">
            <a:extLst>
              <a:ext uri="{FF2B5EF4-FFF2-40B4-BE49-F238E27FC236}">
                <a16:creationId xmlns:a16="http://schemas.microsoft.com/office/drawing/2014/main" id="{354B3E36-8A59-7207-FB45-F9A23BF0D137}"/>
              </a:ext>
            </a:extLst>
          </p:cNvPr>
          <p:cNvSpPr txBox="1">
            <a:spLocks/>
          </p:cNvSpPr>
          <p:nvPr/>
        </p:nvSpPr>
        <p:spPr>
          <a:xfrm>
            <a:off x="4452717" y="3160860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00" dirty="0">
                <a:solidFill>
                  <a:srgbClr val="0070C0"/>
                </a:solidFill>
              </a:rPr>
              <a:t>Municipality representative</a:t>
            </a:r>
            <a:endParaRPr lang="el-GR" sz="1300" dirty="0">
              <a:solidFill>
                <a:srgbClr val="0070C0"/>
              </a:solidFill>
            </a:endParaRPr>
          </a:p>
        </p:txBody>
      </p:sp>
      <p:sp>
        <p:nvSpPr>
          <p:cNvPr id="19" name="Τίτλος 1">
            <a:extLst>
              <a:ext uri="{FF2B5EF4-FFF2-40B4-BE49-F238E27FC236}">
                <a16:creationId xmlns:a16="http://schemas.microsoft.com/office/drawing/2014/main" id="{8E169904-3A3D-22FB-3CC0-4BC45795C22E}"/>
              </a:ext>
            </a:extLst>
          </p:cNvPr>
          <p:cNvSpPr txBox="1">
            <a:spLocks/>
          </p:cNvSpPr>
          <p:nvPr/>
        </p:nvSpPr>
        <p:spPr>
          <a:xfrm>
            <a:off x="4452717" y="4138753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00" dirty="0">
                <a:solidFill>
                  <a:srgbClr val="0070C0"/>
                </a:solidFill>
              </a:rPr>
              <a:t>Climate action council member</a:t>
            </a:r>
            <a:endParaRPr lang="el-GR" sz="1100" dirty="0">
              <a:solidFill>
                <a:srgbClr val="0070C0"/>
              </a:solidFill>
            </a:endParaRPr>
          </a:p>
        </p:txBody>
      </p:sp>
      <p:sp>
        <p:nvSpPr>
          <p:cNvPr id="20" name="Τίτλος 1">
            <a:extLst>
              <a:ext uri="{FF2B5EF4-FFF2-40B4-BE49-F238E27FC236}">
                <a16:creationId xmlns:a16="http://schemas.microsoft.com/office/drawing/2014/main" id="{B87538A0-A125-122E-3AB2-A9390570F662}"/>
              </a:ext>
            </a:extLst>
          </p:cNvPr>
          <p:cNvSpPr txBox="1">
            <a:spLocks/>
          </p:cNvSpPr>
          <p:nvPr/>
        </p:nvSpPr>
        <p:spPr>
          <a:xfrm>
            <a:off x="4452717" y="5117943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00" dirty="0">
                <a:solidFill>
                  <a:srgbClr val="0070C0"/>
                </a:solidFill>
              </a:rPr>
              <a:t>Real estate union president</a:t>
            </a:r>
            <a:endParaRPr lang="el-GR" sz="1300" dirty="0">
              <a:solidFill>
                <a:srgbClr val="0070C0"/>
              </a:solidFill>
            </a:endParaRPr>
          </a:p>
        </p:txBody>
      </p:sp>
      <p:sp>
        <p:nvSpPr>
          <p:cNvPr id="21" name="Τίτλος 1">
            <a:extLst>
              <a:ext uri="{FF2B5EF4-FFF2-40B4-BE49-F238E27FC236}">
                <a16:creationId xmlns:a16="http://schemas.microsoft.com/office/drawing/2014/main" id="{C8BC5D2A-2274-8A4A-C95D-03DE5B81225D}"/>
              </a:ext>
            </a:extLst>
          </p:cNvPr>
          <p:cNvSpPr txBox="1">
            <a:spLocks/>
          </p:cNvSpPr>
          <p:nvPr/>
        </p:nvSpPr>
        <p:spPr>
          <a:xfrm>
            <a:off x="7414534" y="2205526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00" dirty="0">
                <a:solidFill>
                  <a:srgbClr val="0070C0"/>
                </a:solidFill>
              </a:rPr>
              <a:t>Neighborhood association leader</a:t>
            </a:r>
            <a:endParaRPr lang="el-GR" sz="1100" dirty="0">
              <a:solidFill>
                <a:srgbClr val="0070C0"/>
              </a:solidFill>
            </a:endParaRPr>
          </a:p>
        </p:txBody>
      </p:sp>
      <p:sp>
        <p:nvSpPr>
          <p:cNvPr id="22" name="Τίτλος 1">
            <a:extLst>
              <a:ext uri="{FF2B5EF4-FFF2-40B4-BE49-F238E27FC236}">
                <a16:creationId xmlns:a16="http://schemas.microsoft.com/office/drawing/2014/main" id="{8ABAC1EA-6193-3B70-CCA4-BB958D520AB4}"/>
              </a:ext>
            </a:extLst>
          </p:cNvPr>
          <p:cNvSpPr txBox="1">
            <a:spLocks/>
          </p:cNvSpPr>
          <p:nvPr/>
        </p:nvSpPr>
        <p:spPr>
          <a:xfrm>
            <a:off x="7411978" y="3161408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070C0"/>
                </a:solidFill>
              </a:rPr>
              <a:t>Social media influencer</a:t>
            </a:r>
            <a:endParaRPr lang="el-GR" sz="1400" dirty="0">
              <a:solidFill>
                <a:srgbClr val="0070C0"/>
              </a:solidFill>
            </a:endParaRPr>
          </a:p>
        </p:txBody>
      </p:sp>
      <p:sp>
        <p:nvSpPr>
          <p:cNvPr id="23" name="Τίτλος 1">
            <a:extLst>
              <a:ext uri="{FF2B5EF4-FFF2-40B4-BE49-F238E27FC236}">
                <a16:creationId xmlns:a16="http://schemas.microsoft.com/office/drawing/2014/main" id="{8E91599A-D75C-5761-182F-CFE4F83EEB78}"/>
              </a:ext>
            </a:extLst>
          </p:cNvPr>
          <p:cNvSpPr txBox="1">
            <a:spLocks/>
          </p:cNvSpPr>
          <p:nvPr/>
        </p:nvSpPr>
        <p:spPr>
          <a:xfrm>
            <a:off x="7411978" y="4139301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00" dirty="0">
                <a:solidFill>
                  <a:srgbClr val="0070C0"/>
                </a:solidFill>
              </a:rPr>
              <a:t>AI Ethics board member</a:t>
            </a:r>
            <a:endParaRPr lang="el-GR" sz="1100" dirty="0">
              <a:solidFill>
                <a:srgbClr val="0070C0"/>
              </a:solidFill>
            </a:endParaRPr>
          </a:p>
        </p:txBody>
      </p:sp>
      <p:sp>
        <p:nvSpPr>
          <p:cNvPr id="24" name="Τίτλος 1">
            <a:extLst>
              <a:ext uri="{FF2B5EF4-FFF2-40B4-BE49-F238E27FC236}">
                <a16:creationId xmlns:a16="http://schemas.microsoft.com/office/drawing/2014/main" id="{2C65FF76-1CEA-412C-AE51-13918E6B2585}"/>
              </a:ext>
            </a:extLst>
          </p:cNvPr>
          <p:cNvSpPr txBox="1">
            <a:spLocks/>
          </p:cNvSpPr>
          <p:nvPr/>
        </p:nvSpPr>
        <p:spPr>
          <a:xfrm>
            <a:off x="7411978" y="5118491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solidFill>
                  <a:srgbClr val="0070C0"/>
                </a:solidFill>
              </a:rPr>
              <a:t>Innovational strategy panel member</a:t>
            </a:r>
            <a:endParaRPr lang="el-GR" sz="1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053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EB9CA-824B-A848-1E54-8C4750EB2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Ορθογώνιο: Στρογγύλεμα γωνιών 59">
            <a:extLst>
              <a:ext uri="{FF2B5EF4-FFF2-40B4-BE49-F238E27FC236}">
                <a16:creationId xmlns:a16="http://schemas.microsoft.com/office/drawing/2014/main" id="{4ADD376C-AC43-4A1C-1A89-B47317514937}"/>
              </a:ext>
            </a:extLst>
          </p:cNvPr>
          <p:cNvSpPr/>
          <p:nvPr/>
        </p:nvSpPr>
        <p:spPr>
          <a:xfrm>
            <a:off x="574783" y="1401860"/>
            <a:ext cx="2847065" cy="475595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63" name="Διάγραμμα ροής: Γραμμή σύνδεσης 62">
            <a:extLst>
              <a:ext uri="{FF2B5EF4-FFF2-40B4-BE49-F238E27FC236}">
                <a16:creationId xmlns:a16="http://schemas.microsoft.com/office/drawing/2014/main" id="{6FBD020F-1600-48CF-E002-FB2E430F0022}"/>
              </a:ext>
            </a:extLst>
          </p:cNvPr>
          <p:cNvSpPr/>
          <p:nvPr/>
        </p:nvSpPr>
        <p:spPr>
          <a:xfrm>
            <a:off x="1091776" y="1966756"/>
            <a:ext cx="1813080" cy="1813080"/>
          </a:xfrm>
          <a:prstGeom prst="flowChartConnector">
            <a:avLst/>
          </a:prstGeom>
          <a:solidFill>
            <a:schemeClr val="bg1"/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64" name="Ορθογώνιο: Στρογγύλεμα γωνιών 63">
            <a:extLst>
              <a:ext uri="{FF2B5EF4-FFF2-40B4-BE49-F238E27FC236}">
                <a16:creationId xmlns:a16="http://schemas.microsoft.com/office/drawing/2014/main" id="{0D3D4705-6F74-D6AF-EECF-DAD4222CCB79}"/>
              </a:ext>
            </a:extLst>
          </p:cNvPr>
          <p:cNvSpPr/>
          <p:nvPr/>
        </p:nvSpPr>
        <p:spPr>
          <a:xfrm>
            <a:off x="838474" y="3940818"/>
            <a:ext cx="2319682" cy="573442"/>
          </a:xfrm>
          <a:prstGeom prst="roundRect">
            <a:avLst/>
          </a:prstGeom>
          <a:solidFill>
            <a:srgbClr val="FFFF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65" name="Ορθογώνιο: Στρογγύλεμα γωνιών 64">
            <a:extLst>
              <a:ext uri="{FF2B5EF4-FFF2-40B4-BE49-F238E27FC236}">
                <a16:creationId xmlns:a16="http://schemas.microsoft.com/office/drawing/2014/main" id="{71689A4D-ADE1-2EBE-913E-6AFAFF89B9AD}"/>
              </a:ext>
            </a:extLst>
          </p:cNvPr>
          <p:cNvSpPr/>
          <p:nvPr/>
        </p:nvSpPr>
        <p:spPr>
          <a:xfrm>
            <a:off x="838474" y="4678672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pic>
        <p:nvPicPr>
          <p:cNvPr id="66" name="Γραφικό 65" descr="Αρσενικό προφίλ με συμπαγές γέμισμα">
            <a:extLst>
              <a:ext uri="{FF2B5EF4-FFF2-40B4-BE49-F238E27FC236}">
                <a16:creationId xmlns:a16="http://schemas.microsoft.com/office/drawing/2014/main" id="{25F86579-E042-C578-2712-CBCF553DBF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29372" y="2466174"/>
            <a:ext cx="1137888" cy="1137888"/>
          </a:xfrm>
          <a:prstGeom prst="rect">
            <a:avLst/>
          </a:prstGeom>
        </p:spPr>
      </p:pic>
      <p:sp>
        <p:nvSpPr>
          <p:cNvPr id="67" name="Διάγραμμα ροής: Γραμμή σύνδεσης 66">
            <a:extLst>
              <a:ext uri="{FF2B5EF4-FFF2-40B4-BE49-F238E27FC236}">
                <a16:creationId xmlns:a16="http://schemas.microsoft.com/office/drawing/2014/main" id="{E8776DEF-8802-C716-F317-447B2A6D7E38}"/>
              </a:ext>
            </a:extLst>
          </p:cNvPr>
          <p:cNvSpPr/>
          <p:nvPr/>
        </p:nvSpPr>
        <p:spPr>
          <a:xfrm>
            <a:off x="2342437" y="2075062"/>
            <a:ext cx="862175" cy="862175"/>
          </a:xfrm>
          <a:prstGeom prst="flowChartConnector">
            <a:avLst/>
          </a:prstGeom>
          <a:solidFill>
            <a:srgbClr val="FFFF00"/>
          </a:solidFill>
          <a:ln w="571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68" name="Τίτλος 1">
            <a:extLst>
              <a:ext uri="{FF2B5EF4-FFF2-40B4-BE49-F238E27FC236}">
                <a16:creationId xmlns:a16="http://schemas.microsoft.com/office/drawing/2014/main" id="{346A8AF7-A880-96C1-BCFC-3F4D96F411FC}"/>
              </a:ext>
            </a:extLst>
          </p:cNvPr>
          <p:cNvSpPr txBox="1">
            <a:spLocks/>
          </p:cNvSpPr>
          <p:nvPr/>
        </p:nvSpPr>
        <p:spPr>
          <a:xfrm>
            <a:off x="838474" y="4057785"/>
            <a:ext cx="2319682" cy="344812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193" dirty="0">
                <a:solidFill>
                  <a:schemeClr val="accent2">
                    <a:lumMod val="75000"/>
                  </a:schemeClr>
                </a:solidFill>
                <a:latin typeface="Bauhaus 93" panose="04030905020B02020C02" pitchFamily="82" charset="0"/>
              </a:rPr>
              <a:t>Citizen</a:t>
            </a:r>
            <a:endParaRPr lang="el-GR" sz="2193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3DC8DE26-F806-66BA-43D6-490717E995B1}"/>
              </a:ext>
            </a:extLst>
          </p:cNvPr>
          <p:cNvSpPr/>
          <p:nvPr/>
        </p:nvSpPr>
        <p:spPr>
          <a:xfrm>
            <a:off x="574785" y="6470335"/>
            <a:ext cx="9542246" cy="651420"/>
          </a:xfrm>
          <a:prstGeom prst="roundRect">
            <a:avLst/>
          </a:prstGeom>
          <a:solidFill>
            <a:srgbClr val="FFFF00"/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3" name="Τίτλος 1">
            <a:extLst>
              <a:ext uri="{FF2B5EF4-FFF2-40B4-BE49-F238E27FC236}">
                <a16:creationId xmlns:a16="http://schemas.microsoft.com/office/drawing/2014/main" id="{70F4CDF3-EC44-2E7D-B2C4-F4AF66A414ED}"/>
              </a:ext>
            </a:extLst>
          </p:cNvPr>
          <p:cNvSpPr txBox="1">
            <a:spLocks/>
          </p:cNvSpPr>
          <p:nvPr/>
        </p:nvSpPr>
        <p:spPr>
          <a:xfrm>
            <a:off x="7578090" y="6697980"/>
            <a:ext cx="2311181" cy="381275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Bauhaus 93" panose="04030905020B02020C02" pitchFamily="82" charset="0"/>
              </a:rPr>
              <a:t>Sub-categories examples</a:t>
            </a:r>
            <a:endParaRPr lang="el-GR" sz="15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390B7AF4-2606-3C98-B71A-3CBC48D53CA4}"/>
              </a:ext>
            </a:extLst>
          </p:cNvPr>
          <p:cNvSpPr/>
          <p:nvPr/>
        </p:nvSpPr>
        <p:spPr>
          <a:xfrm>
            <a:off x="3759445" y="1401860"/>
            <a:ext cx="6357585" cy="475595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756270B3-F58E-C2EB-4F50-AE70C4F40894}"/>
              </a:ext>
            </a:extLst>
          </p:cNvPr>
          <p:cNvSpPr/>
          <p:nvPr/>
        </p:nvSpPr>
        <p:spPr>
          <a:xfrm>
            <a:off x="4318113" y="2075062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E27708B7-ADE0-53AA-0E3E-CC264112830F}"/>
              </a:ext>
            </a:extLst>
          </p:cNvPr>
          <p:cNvSpPr/>
          <p:nvPr/>
        </p:nvSpPr>
        <p:spPr>
          <a:xfrm>
            <a:off x="7280355" y="2075062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6348E113-1E3C-43F6-03EB-47B4E8ED31BB}"/>
              </a:ext>
            </a:extLst>
          </p:cNvPr>
          <p:cNvSpPr/>
          <p:nvPr/>
        </p:nvSpPr>
        <p:spPr>
          <a:xfrm>
            <a:off x="4318113" y="3034985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9D768C0D-4CDF-059E-8A51-A0B7BCBADB1D}"/>
              </a:ext>
            </a:extLst>
          </p:cNvPr>
          <p:cNvSpPr/>
          <p:nvPr/>
        </p:nvSpPr>
        <p:spPr>
          <a:xfrm>
            <a:off x="7280355" y="3034985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8E62CB02-56B6-84A2-59DF-19F9FE350003}"/>
              </a:ext>
            </a:extLst>
          </p:cNvPr>
          <p:cNvSpPr/>
          <p:nvPr/>
        </p:nvSpPr>
        <p:spPr>
          <a:xfrm>
            <a:off x="4318113" y="4022957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2865E65B-A5FD-8E10-D436-F1134093949A}"/>
              </a:ext>
            </a:extLst>
          </p:cNvPr>
          <p:cNvSpPr/>
          <p:nvPr/>
        </p:nvSpPr>
        <p:spPr>
          <a:xfrm>
            <a:off x="7280355" y="4022957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11" name="Ορθογώνιο: Στρογγύλεμα γωνιών 10">
            <a:extLst>
              <a:ext uri="{FF2B5EF4-FFF2-40B4-BE49-F238E27FC236}">
                <a16:creationId xmlns:a16="http://schemas.microsoft.com/office/drawing/2014/main" id="{379B3C79-1E49-8917-BEA1-E62262E669A7}"/>
              </a:ext>
            </a:extLst>
          </p:cNvPr>
          <p:cNvSpPr/>
          <p:nvPr/>
        </p:nvSpPr>
        <p:spPr>
          <a:xfrm>
            <a:off x="4318113" y="5008223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12" name="Ορθογώνιο: Στρογγύλεμα γωνιών 11">
            <a:extLst>
              <a:ext uri="{FF2B5EF4-FFF2-40B4-BE49-F238E27FC236}">
                <a16:creationId xmlns:a16="http://schemas.microsoft.com/office/drawing/2014/main" id="{9B4E567D-E269-E407-7DAD-7B366AC1AC24}"/>
              </a:ext>
            </a:extLst>
          </p:cNvPr>
          <p:cNvSpPr/>
          <p:nvPr/>
        </p:nvSpPr>
        <p:spPr>
          <a:xfrm>
            <a:off x="7280355" y="5008223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13" name="Ορθογώνιο: Στρογγύλεμα γωνιών 12">
            <a:extLst>
              <a:ext uri="{FF2B5EF4-FFF2-40B4-BE49-F238E27FC236}">
                <a16:creationId xmlns:a16="http://schemas.microsoft.com/office/drawing/2014/main" id="{E9AE23F7-6933-006F-4A08-7B9A299D3648}"/>
              </a:ext>
            </a:extLst>
          </p:cNvPr>
          <p:cNvSpPr/>
          <p:nvPr/>
        </p:nvSpPr>
        <p:spPr>
          <a:xfrm>
            <a:off x="574783" y="480419"/>
            <a:ext cx="9542247" cy="53496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14" name="Τίτλος 1">
            <a:extLst>
              <a:ext uri="{FF2B5EF4-FFF2-40B4-BE49-F238E27FC236}">
                <a16:creationId xmlns:a16="http://schemas.microsoft.com/office/drawing/2014/main" id="{99DAEBCB-A114-C19A-0181-19FB81947EAB}"/>
              </a:ext>
            </a:extLst>
          </p:cNvPr>
          <p:cNvSpPr txBox="1">
            <a:spLocks/>
          </p:cNvSpPr>
          <p:nvPr/>
        </p:nvSpPr>
        <p:spPr>
          <a:xfrm>
            <a:off x="654179" y="541607"/>
            <a:ext cx="6808660" cy="405018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754" dirty="0">
                <a:solidFill>
                  <a:srgbClr val="FFFF00"/>
                </a:solidFill>
                <a:latin typeface="Bauhaus 93" panose="04030905020B02020C02" pitchFamily="82" charset="0"/>
              </a:rPr>
              <a:t>Lecture’s material</a:t>
            </a:r>
            <a:endParaRPr lang="el-GR" sz="1754" dirty="0">
              <a:solidFill>
                <a:srgbClr val="FFFF00"/>
              </a:solidFill>
            </a:endParaRPr>
          </a:p>
        </p:txBody>
      </p:sp>
      <p:pic>
        <p:nvPicPr>
          <p:cNvPr id="15" name="Γραφικό 14" descr="Πόλη με συμπαγές γέμισμα">
            <a:extLst>
              <a:ext uri="{FF2B5EF4-FFF2-40B4-BE49-F238E27FC236}">
                <a16:creationId xmlns:a16="http://schemas.microsoft.com/office/drawing/2014/main" id="{F7C7DD5B-00D7-04AC-29F8-975ECD7225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62701" y="2200672"/>
            <a:ext cx="610953" cy="610953"/>
          </a:xfrm>
          <a:prstGeom prst="rect">
            <a:avLst/>
          </a:prstGeom>
        </p:spPr>
      </p:pic>
      <p:sp>
        <p:nvSpPr>
          <p:cNvPr id="16" name="Βέλος: Πεντάγωνο 15">
            <a:extLst>
              <a:ext uri="{FF2B5EF4-FFF2-40B4-BE49-F238E27FC236}">
                <a16:creationId xmlns:a16="http://schemas.microsoft.com/office/drawing/2014/main" id="{39CF1C80-8144-9CED-8178-4C9D2DEF77CA}"/>
              </a:ext>
            </a:extLst>
          </p:cNvPr>
          <p:cNvSpPr/>
          <p:nvPr/>
        </p:nvSpPr>
        <p:spPr>
          <a:xfrm>
            <a:off x="3242452" y="3519006"/>
            <a:ext cx="1023343" cy="573442"/>
          </a:xfrm>
          <a:prstGeom prst="homePlat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Τίτλος 1">
            <a:extLst>
              <a:ext uri="{FF2B5EF4-FFF2-40B4-BE49-F238E27FC236}">
                <a16:creationId xmlns:a16="http://schemas.microsoft.com/office/drawing/2014/main" id="{C5E7C175-C62D-D52B-509E-B9AF2A41BADF}"/>
              </a:ext>
            </a:extLst>
          </p:cNvPr>
          <p:cNvSpPr txBox="1">
            <a:spLocks/>
          </p:cNvSpPr>
          <p:nvPr/>
        </p:nvSpPr>
        <p:spPr>
          <a:xfrm>
            <a:off x="4455273" y="2204978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070C0"/>
                </a:solidFill>
              </a:rPr>
              <a:t>Local shopkeeper</a:t>
            </a:r>
            <a:endParaRPr lang="el-GR" sz="1400" dirty="0">
              <a:solidFill>
                <a:srgbClr val="0070C0"/>
              </a:solidFill>
            </a:endParaRPr>
          </a:p>
        </p:txBody>
      </p:sp>
      <p:sp>
        <p:nvSpPr>
          <p:cNvPr id="18" name="Τίτλος 1">
            <a:extLst>
              <a:ext uri="{FF2B5EF4-FFF2-40B4-BE49-F238E27FC236}">
                <a16:creationId xmlns:a16="http://schemas.microsoft.com/office/drawing/2014/main" id="{EF36AA03-B244-258A-2F82-1C92740C1662}"/>
              </a:ext>
            </a:extLst>
          </p:cNvPr>
          <p:cNvSpPr txBox="1">
            <a:spLocks/>
          </p:cNvSpPr>
          <p:nvPr/>
        </p:nvSpPr>
        <p:spPr>
          <a:xfrm>
            <a:off x="4452717" y="3160860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070C0"/>
                </a:solidFill>
              </a:rPr>
              <a:t>Street artist</a:t>
            </a:r>
            <a:endParaRPr lang="el-GR" sz="1400" dirty="0">
              <a:solidFill>
                <a:srgbClr val="0070C0"/>
              </a:solidFill>
            </a:endParaRPr>
          </a:p>
        </p:txBody>
      </p:sp>
      <p:sp>
        <p:nvSpPr>
          <p:cNvPr id="19" name="Τίτλος 1">
            <a:extLst>
              <a:ext uri="{FF2B5EF4-FFF2-40B4-BE49-F238E27FC236}">
                <a16:creationId xmlns:a16="http://schemas.microsoft.com/office/drawing/2014/main" id="{F70ED8BA-868E-A435-7B73-241BA0CF6BB2}"/>
              </a:ext>
            </a:extLst>
          </p:cNvPr>
          <p:cNvSpPr txBox="1">
            <a:spLocks/>
          </p:cNvSpPr>
          <p:nvPr/>
        </p:nvSpPr>
        <p:spPr>
          <a:xfrm>
            <a:off x="4452717" y="4138753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00" dirty="0">
                <a:solidFill>
                  <a:srgbClr val="0070C0"/>
                </a:solidFill>
              </a:rPr>
              <a:t>Person with disabilities</a:t>
            </a:r>
            <a:endParaRPr lang="el-GR" sz="1300" dirty="0">
              <a:solidFill>
                <a:srgbClr val="0070C0"/>
              </a:solidFill>
            </a:endParaRPr>
          </a:p>
        </p:txBody>
      </p:sp>
      <p:sp>
        <p:nvSpPr>
          <p:cNvPr id="20" name="Τίτλος 1">
            <a:extLst>
              <a:ext uri="{FF2B5EF4-FFF2-40B4-BE49-F238E27FC236}">
                <a16:creationId xmlns:a16="http://schemas.microsoft.com/office/drawing/2014/main" id="{DD5BCB8F-5532-5D0C-4CC6-0FA8BF457199}"/>
              </a:ext>
            </a:extLst>
          </p:cNvPr>
          <p:cNvSpPr txBox="1">
            <a:spLocks/>
          </p:cNvSpPr>
          <p:nvPr/>
        </p:nvSpPr>
        <p:spPr>
          <a:xfrm>
            <a:off x="4452717" y="5117943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070C0"/>
                </a:solidFill>
              </a:rPr>
              <a:t>Senior</a:t>
            </a:r>
            <a:endParaRPr lang="el-GR" sz="1400" dirty="0">
              <a:solidFill>
                <a:srgbClr val="0070C0"/>
              </a:solidFill>
            </a:endParaRPr>
          </a:p>
        </p:txBody>
      </p:sp>
      <p:sp>
        <p:nvSpPr>
          <p:cNvPr id="21" name="Τίτλος 1">
            <a:extLst>
              <a:ext uri="{FF2B5EF4-FFF2-40B4-BE49-F238E27FC236}">
                <a16:creationId xmlns:a16="http://schemas.microsoft.com/office/drawing/2014/main" id="{00B26095-4EFD-5AA3-BF9C-CC3806FDF385}"/>
              </a:ext>
            </a:extLst>
          </p:cNvPr>
          <p:cNvSpPr txBox="1">
            <a:spLocks/>
          </p:cNvSpPr>
          <p:nvPr/>
        </p:nvSpPr>
        <p:spPr>
          <a:xfrm>
            <a:off x="7414534" y="2205526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00" dirty="0">
                <a:solidFill>
                  <a:srgbClr val="0070C0"/>
                </a:solidFill>
              </a:rPr>
              <a:t>Refugee</a:t>
            </a:r>
            <a:endParaRPr lang="el-GR" sz="1300" dirty="0">
              <a:solidFill>
                <a:srgbClr val="0070C0"/>
              </a:solidFill>
            </a:endParaRPr>
          </a:p>
        </p:txBody>
      </p:sp>
      <p:sp>
        <p:nvSpPr>
          <p:cNvPr id="22" name="Τίτλος 1">
            <a:extLst>
              <a:ext uri="{FF2B5EF4-FFF2-40B4-BE49-F238E27FC236}">
                <a16:creationId xmlns:a16="http://schemas.microsoft.com/office/drawing/2014/main" id="{1A261310-FF93-BD5B-2594-20DF39EB67A6}"/>
              </a:ext>
            </a:extLst>
          </p:cNvPr>
          <p:cNvSpPr txBox="1">
            <a:spLocks/>
          </p:cNvSpPr>
          <p:nvPr/>
        </p:nvSpPr>
        <p:spPr>
          <a:xfrm>
            <a:off x="7411978" y="3161408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070C0"/>
                </a:solidFill>
              </a:rPr>
              <a:t>Unemployed</a:t>
            </a:r>
            <a:endParaRPr lang="el-GR" sz="1400" dirty="0">
              <a:solidFill>
                <a:srgbClr val="0070C0"/>
              </a:solidFill>
            </a:endParaRPr>
          </a:p>
        </p:txBody>
      </p:sp>
      <p:sp>
        <p:nvSpPr>
          <p:cNvPr id="23" name="Τίτλος 1">
            <a:extLst>
              <a:ext uri="{FF2B5EF4-FFF2-40B4-BE49-F238E27FC236}">
                <a16:creationId xmlns:a16="http://schemas.microsoft.com/office/drawing/2014/main" id="{0D29B8D4-3957-F8EF-47EA-7BD0B5A98D45}"/>
              </a:ext>
            </a:extLst>
          </p:cNvPr>
          <p:cNvSpPr txBox="1">
            <a:spLocks/>
          </p:cNvSpPr>
          <p:nvPr/>
        </p:nvSpPr>
        <p:spPr>
          <a:xfrm>
            <a:off x="7411978" y="4139301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070C0"/>
                </a:solidFill>
              </a:rPr>
              <a:t>Digital nomad</a:t>
            </a:r>
            <a:endParaRPr lang="el-GR" sz="1400" dirty="0">
              <a:solidFill>
                <a:srgbClr val="0070C0"/>
              </a:solidFill>
            </a:endParaRPr>
          </a:p>
        </p:txBody>
      </p:sp>
      <p:sp>
        <p:nvSpPr>
          <p:cNvPr id="24" name="Τίτλος 1">
            <a:extLst>
              <a:ext uri="{FF2B5EF4-FFF2-40B4-BE49-F238E27FC236}">
                <a16:creationId xmlns:a16="http://schemas.microsoft.com/office/drawing/2014/main" id="{099C1B1E-445F-B6A0-0582-C3212E950315}"/>
              </a:ext>
            </a:extLst>
          </p:cNvPr>
          <p:cNvSpPr txBox="1">
            <a:spLocks/>
          </p:cNvSpPr>
          <p:nvPr/>
        </p:nvSpPr>
        <p:spPr>
          <a:xfrm>
            <a:off x="7411978" y="5118491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070C0"/>
                </a:solidFill>
              </a:rPr>
              <a:t>Wealthy citizen</a:t>
            </a:r>
            <a:endParaRPr lang="el-GR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337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94B2B-D477-EF1B-22EF-D0E92FFB5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Ορθογώνιο: Στρογγύλεμα γωνιών 59">
            <a:extLst>
              <a:ext uri="{FF2B5EF4-FFF2-40B4-BE49-F238E27FC236}">
                <a16:creationId xmlns:a16="http://schemas.microsoft.com/office/drawing/2014/main" id="{5D0909D8-6A75-AF58-D7CB-17551E623078}"/>
              </a:ext>
            </a:extLst>
          </p:cNvPr>
          <p:cNvSpPr/>
          <p:nvPr/>
        </p:nvSpPr>
        <p:spPr>
          <a:xfrm>
            <a:off x="574783" y="1401860"/>
            <a:ext cx="2847065" cy="4755954"/>
          </a:xfrm>
          <a:prstGeom prst="roundRect">
            <a:avLst/>
          </a:prstGeom>
          <a:solidFill>
            <a:srgbClr val="7030A0"/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63" name="Διάγραμμα ροής: Γραμμή σύνδεσης 62">
            <a:extLst>
              <a:ext uri="{FF2B5EF4-FFF2-40B4-BE49-F238E27FC236}">
                <a16:creationId xmlns:a16="http://schemas.microsoft.com/office/drawing/2014/main" id="{2F2A832F-6CF3-C60A-9066-A40BB41CDD75}"/>
              </a:ext>
            </a:extLst>
          </p:cNvPr>
          <p:cNvSpPr/>
          <p:nvPr/>
        </p:nvSpPr>
        <p:spPr>
          <a:xfrm>
            <a:off x="1091776" y="1966756"/>
            <a:ext cx="1813080" cy="1813080"/>
          </a:xfrm>
          <a:prstGeom prst="flowChartConnector">
            <a:avLst/>
          </a:prstGeom>
          <a:solidFill>
            <a:schemeClr val="bg1"/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64" name="Ορθογώνιο: Στρογγύλεμα γωνιών 63">
            <a:extLst>
              <a:ext uri="{FF2B5EF4-FFF2-40B4-BE49-F238E27FC236}">
                <a16:creationId xmlns:a16="http://schemas.microsoft.com/office/drawing/2014/main" id="{79168AED-82A5-D810-CEF2-B37F221F450E}"/>
              </a:ext>
            </a:extLst>
          </p:cNvPr>
          <p:cNvSpPr/>
          <p:nvPr/>
        </p:nvSpPr>
        <p:spPr>
          <a:xfrm>
            <a:off x="838474" y="3940818"/>
            <a:ext cx="2319682" cy="573442"/>
          </a:xfrm>
          <a:prstGeom prst="roundRect">
            <a:avLst/>
          </a:prstGeom>
          <a:solidFill>
            <a:srgbClr val="FFFF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65" name="Ορθογώνιο: Στρογγύλεμα γωνιών 64">
            <a:extLst>
              <a:ext uri="{FF2B5EF4-FFF2-40B4-BE49-F238E27FC236}">
                <a16:creationId xmlns:a16="http://schemas.microsoft.com/office/drawing/2014/main" id="{E38CC47D-863C-63CE-CF8E-E4DE7F3E65AB}"/>
              </a:ext>
            </a:extLst>
          </p:cNvPr>
          <p:cNvSpPr/>
          <p:nvPr/>
        </p:nvSpPr>
        <p:spPr>
          <a:xfrm>
            <a:off x="838474" y="4678672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pic>
        <p:nvPicPr>
          <p:cNvPr id="66" name="Γραφικό 65" descr="Αρσενικό προφίλ με συμπαγές γέμισμα">
            <a:extLst>
              <a:ext uri="{FF2B5EF4-FFF2-40B4-BE49-F238E27FC236}">
                <a16:creationId xmlns:a16="http://schemas.microsoft.com/office/drawing/2014/main" id="{CC743591-A778-D872-920B-BBE10905D8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29372" y="2466174"/>
            <a:ext cx="1137888" cy="1137888"/>
          </a:xfrm>
          <a:prstGeom prst="rect">
            <a:avLst/>
          </a:prstGeom>
        </p:spPr>
      </p:pic>
      <p:sp>
        <p:nvSpPr>
          <p:cNvPr id="67" name="Διάγραμμα ροής: Γραμμή σύνδεσης 66">
            <a:extLst>
              <a:ext uri="{FF2B5EF4-FFF2-40B4-BE49-F238E27FC236}">
                <a16:creationId xmlns:a16="http://schemas.microsoft.com/office/drawing/2014/main" id="{3FCF8CCD-3999-937E-6473-56E45320FB14}"/>
              </a:ext>
            </a:extLst>
          </p:cNvPr>
          <p:cNvSpPr/>
          <p:nvPr/>
        </p:nvSpPr>
        <p:spPr>
          <a:xfrm>
            <a:off x="2342437" y="2075062"/>
            <a:ext cx="862175" cy="862175"/>
          </a:xfrm>
          <a:prstGeom prst="flowChartConnector">
            <a:avLst/>
          </a:prstGeom>
          <a:solidFill>
            <a:srgbClr val="FFFF00"/>
          </a:solidFill>
          <a:ln w="571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68" name="Τίτλος 1">
            <a:extLst>
              <a:ext uri="{FF2B5EF4-FFF2-40B4-BE49-F238E27FC236}">
                <a16:creationId xmlns:a16="http://schemas.microsoft.com/office/drawing/2014/main" id="{BDB768D0-710B-EF51-3F51-8E0D7DFE77A0}"/>
              </a:ext>
            </a:extLst>
          </p:cNvPr>
          <p:cNvSpPr txBox="1">
            <a:spLocks/>
          </p:cNvSpPr>
          <p:nvPr/>
        </p:nvSpPr>
        <p:spPr>
          <a:xfrm>
            <a:off x="838474" y="4057785"/>
            <a:ext cx="2319682" cy="344812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193" dirty="0">
                <a:solidFill>
                  <a:srgbClr val="7030A0"/>
                </a:solidFill>
                <a:latin typeface="Bauhaus 93" panose="04030905020B02020C02" pitchFamily="82" charset="0"/>
              </a:rPr>
              <a:t>Expert</a:t>
            </a:r>
            <a:endParaRPr lang="el-GR" sz="2193" dirty="0">
              <a:solidFill>
                <a:srgbClr val="7030A0"/>
              </a:solidFill>
            </a:endParaRPr>
          </a:p>
        </p:txBody>
      </p:sp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15BB67D0-1CCC-956A-705E-4367A452B974}"/>
              </a:ext>
            </a:extLst>
          </p:cNvPr>
          <p:cNvSpPr/>
          <p:nvPr/>
        </p:nvSpPr>
        <p:spPr>
          <a:xfrm>
            <a:off x="574785" y="6470335"/>
            <a:ext cx="9542246" cy="651420"/>
          </a:xfrm>
          <a:prstGeom prst="roundRect">
            <a:avLst/>
          </a:prstGeom>
          <a:solidFill>
            <a:srgbClr val="FFFF00"/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3" name="Τίτλος 1">
            <a:extLst>
              <a:ext uri="{FF2B5EF4-FFF2-40B4-BE49-F238E27FC236}">
                <a16:creationId xmlns:a16="http://schemas.microsoft.com/office/drawing/2014/main" id="{8E2BD230-994C-BA5A-5018-43FEBDD12340}"/>
              </a:ext>
            </a:extLst>
          </p:cNvPr>
          <p:cNvSpPr txBox="1">
            <a:spLocks/>
          </p:cNvSpPr>
          <p:nvPr/>
        </p:nvSpPr>
        <p:spPr>
          <a:xfrm>
            <a:off x="7578090" y="6697980"/>
            <a:ext cx="2311181" cy="381275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Bauhaus 93" panose="04030905020B02020C02" pitchFamily="82" charset="0"/>
              </a:rPr>
              <a:t>Sub-categories examples</a:t>
            </a:r>
            <a:endParaRPr lang="el-GR" sz="15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310A904C-74C5-62A1-AB3C-3B6707D08218}"/>
              </a:ext>
            </a:extLst>
          </p:cNvPr>
          <p:cNvSpPr/>
          <p:nvPr/>
        </p:nvSpPr>
        <p:spPr>
          <a:xfrm>
            <a:off x="3759445" y="1401860"/>
            <a:ext cx="6357585" cy="4755954"/>
          </a:xfrm>
          <a:prstGeom prst="roundRect">
            <a:avLst/>
          </a:prstGeom>
          <a:solidFill>
            <a:srgbClr val="7030A0"/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FCFD6B7E-CC81-24EB-231C-3DA133765C26}"/>
              </a:ext>
            </a:extLst>
          </p:cNvPr>
          <p:cNvSpPr/>
          <p:nvPr/>
        </p:nvSpPr>
        <p:spPr>
          <a:xfrm>
            <a:off x="4318113" y="2075062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0CD50A6D-5168-03FB-02AD-BCE88C9DF238}"/>
              </a:ext>
            </a:extLst>
          </p:cNvPr>
          <p:cNvSpPr/>
          <p:nvPr/>
        </p:nvSpPr>
        <p:spPr>
          <a:xfrm>
            <a:off x="7280355" y="2075062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C499604F-6A6D-0002-7CCF-2EDE94339B2F}"/>
              </a:ext>
            </a:extLst>
          </p:cNvPr>
          <p:cNvSpPr/>
          <p:nvPr/>
        </p:nvSpPr>
        <p:spPr>
          <a:xfrm>
            <a:off x="4318113" y="3034985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9952D404-62F4-2BEB-27CD-29C32B19A53C}"/>
              </a:ext>
            </a:extLst>
          </p:cNvPr>
          <p:cNvSpPr/>
          <p:nvPr/>
        </p:nvSpPr>
        <p:spPr>
          <a:xfrm>
            <a:off x="7280355" y="3034985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4EC2A3BF-3DDD-9184-DBAB-041A5B62C0CA}"/>
              </a:ext>
            </a:extLst>
          </p:cNvPr>
          <p:cNvSpPr/>
          <p:nvPr/>
        </p:nvSpPr>
        <p:spPr>
          <a:xfrm>
            <a:off x="4318113" y="4022957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B9B34A2E-620E-F13B-D9D9-9EE73901A0A1}"/>
              </a:ext>
            </a:extLst>
          </p:cNvPr>
          <p:cNvSpPr/>
          <p:nvPr/>
        </p:nvSpPr>
        <p:spPr>
          <a:xfrm>
            <a:off x="7280355" y="4022957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11" name="Ορθογώνιο: Στρογγύλεμα γωνιών 10">
            <a:extLst>
              <a:ext uri="{FF2B5EF4-FFF2-40B4-BE49-F238E27FC236}">
                <a16:creationId xmlns:a16="http://schemas.microsoft.com/office/drawing/2014/main" id="{914A93B8-02EE-58A3-7315-E75F3C860A8A}"/>
              </a:ext>
            </a:extLst>
          </p:cNvPr>
          <p:cNvSpPr/>
          <p:nvPr/>
        </p:nvSpPr>
        <p:spPr>
          <a:xfrm>
            <a:off x="4318113" y="5008223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12" name="Ορθογώνιο: Στρογγύλεμα γωνιών 11">
            <a:extLst>
              <a:ext uri="{FF2B5EF4-FFF2-40B4-BE49-F238E27FC236}">
                <a16:creationId xmlns:a16="http://schemas.microsoft.com/office/drawing/2014/main" id="{6AA3DD97-DF87-F3C8-667A-F6E093242F78}"/>
              </a:ext>
            </a:extLst>
          </p:cNvPr>
          <p:cNvSpPr/>
          <p:nvPr/>
        </p:nvSpPr>
        <p:spPr>
          <a:xfrm>
            <a:off x="7280355" y="5008223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13" name="Ορθογώνιο: Στρογγύλεμα γωνιών 12">
            <a:extLst>
              <a:ext uri="{FF2B5EF4-FFF2-40B4-BE49-F238E27FC236}">
                <a16:creationId xmlns:a16="http://schemas.microsoft.com/office/drawing/2014/main" id="{94179BE7-FB4A-9F27-EB0B-314CA8C78868}"/>
              </a:ext>
            </a:extLst>
          </p:cNvPr>
          <p:cNvSpPr/>
          <p:nvPr/>
        </p:nvSpPr>
        <p:spPr>
          <a:xfrm>
            <a:off x="574783" y="480419"/>
            <a:ext cx="9542247" cy="53496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14" name="Τίτλος 1">
            <a:extLst>
              <a:ext uri="{FF2B5EF4-FFF2-40B4-BE49-F238E27FC236}">
                <a16:creationId xmlns:a16="http://schemas.microsoft.com/office/drawing/2014/main" id="{CF7E04A1-3CC3-7385-1645-F23E02066716}"/>
              </a:ext>
            </a:extLst>
          </p:cNvPr>
          <p:cNvSpPr txBox="1">
            <a:spLocks/>
          </p:cNvSpPr>
          <p:nvPr/>
        </p:nvSpPr>
        <p:spPr>
          <a:xfrm>
            <a:off x="654179" y="541607"/>
            <a:ext cx="6808660" cy="405018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754" dirty="0">
                <a:solidFill>
                  <a:srgbClr val="FFFF00"/>
                </a:solidFill>
                <a:latin typeface="Bauhaus 93" panose="04030905020B02020C02" pitchFamily="82" charset="0"/>
              </a:rPr>
              <a:t>Lecture’s material</a:t>
            </a:r>
            <a:endParaRPr lang="el-GR" sz="1754" dirty="0">
              <a:solidFill>
                <a:srgbClr val="FFFF00"/>
              </a:solidFill>
            </a:endParaRPr>
          </a:p>
        </p:txBody>
      </p:sp>
      <p:pic>
        <p:nvPicPr>
          <p:cNvPr id="15" name="Γραφικό 14" descr="Βαλίτσα με συμπαγές γέμισμα">
            <a:extLst>
              <a:ext uri="{FF2B5EF4-FFF2-40B4-BE49-F238E27FC236}">
                <a16:creationId xmlns:a16="http://schemas.microsoft.com/office/drawing/2014/main" id="{DA3E18A1-4B19-1818-E679-7A432AD44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97998" y="2226898"/>
            <a:ext cx="551052" cy="551052"/>
          </a:xfrm>
          <a:prstGeom prst="rect">
            <a:avLst/>
          </a:prstGeom>
        </p:spPr>
      </p:pic>
      <p:sp>
        <p:nvSpPr>
          <p:cNvPr id="16" name="Βέλος: Πεντάγωνο 15">
            <a:extLst>
              <a:ext uri="{FF2B5EF4-FFF2-40B4-BE49-F238E27FC236}">
                <a16:creationId xmlns:a16="http://schemas.microsoft.com/office/drawing/2014/main" id="{5D33A67B-3188-F808-FCD6-20789B73DAFE}"/>
              </a:ext>
            </a:extLst>
          </p:cNvPr>
          <p:cNvSpPr/>
          <p:nvPr/>
        </p:nvSpPr>
        <p:spPr>
          <a:xfrm>
            <a:off x="3242452" y="3519006"/>
            <a:ext cx="1023343" cy="573442"/>
          </a:xfrm>
          <a:prstGeom prst="homePlat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Τίτλος 1">
            <a:extLst>
              <a:ext uri="{FF2B5EF4-FFF2-40B4-BE49-F238E27FC236}">
                <a16:creationId xmlns:a16="http://schemas.microsoft.com/office/drawing/2014/main" id="{04B021C5-A8A1-2A76-A407-EAFB8419AB21}"/>
              </a:ext>
            </a:extLst>
          </p:cNvPr>
          <p:cNvSpPr txBox="1">
            <a:spLocks/>
          </p:cNvSpPr>
          <p:nvPr/>
        </p:nvSpPr>
        <p:spPr>
          <a:xfrm>
            <a:off x="4455273" y="2204978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070C0"/>
                </a:solidFill>
              </a:rPr>
              <a:t>Environmentalist</a:t>
            </a:r>
            <a:endParaRPr lang="el-GR" sz="1400" dirty="0">
              <a:solidFill>
                <a:srgbClr val="0070C0"/>
              </a:solidFill>
            </a:endParaRPr>
          </a:p>
        </p:txBody>
      </p:sp>
      <p:sp>
        <p:nvSpPr>
          <p:cNvPr id="18" name="Τίτλος 1">
            <a:extLst>
              <a:ext uri="{FF2B5EF4-FFF2-40B4-BE49-F238E27FC236}">
                <a16:creationId xmlns:a16="http://schemas.microsoft.com/office/drawing/2014/main" id="{EF8E4EC1-3581-0DFA-25CE-920A3748E0B0}"/>
              </a:ext>
            </a:extLst>
          </p:cNvPr>
          <p:cNvSpPr txBox="1">
            <a:spLocks/>
          </p:cNvSpPr>
          <p:nvPr/>
        </p:nvSpPr>
        <p:spPr>
          <a:xfrm>
            <a:off x="4452717" y="3160860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070C0"/>
                </a:solidFill>
              </a:rPr>
              <a:t>Economist</a:t>
            </a:r>
            <a:endParaRPr lang="el-GR" sz="1400" dirty="0">
              <a:solidFill>
                <a:srgbClr val="0070C0"/>
              </a:solidFill>
            </a:endParaRPr>
          </a:p>
        </p:txBody>
      </p:sp>
      <p:sp>
        <p:nvSpPr>
          <p:cNvPr id="19" name="Τίτλος 1">
            <a:extLst>
              <a:ext uri="{FF2B5EF4-FFF2-40B4-BE49-F238E27FC236}">
                <a16:creationId xmlns:a16="http://schemas.microsoft.com/office/drawing/2014/main" id="{F4601AD5-E284-0027-38CB-98AA62C65B2F}"/>
              </a:ext>
            </a:extLst>
          </p:cNvPr>
          <p:cNvSpPr txBox="1">
            <a:spLocks/>
          </p:cNvSpPr>
          <p:nvPr/>
        </p:nvSpPr>
        <p:spPr>
          <a:xfrm>
            <a:off x="4452717" y="4138753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00" dirty="0">
                <a:solidFill>
                  <a:srgbClr val="0070C0"/>
                </a:solidFill>
              </a:rPr>
              <a:t>Sociologist</a:t>
            </a:r>
            <a:endParaRPr lang="el-GR" sz="1300" dirty="0">
              <a:solidFill>
                <a:srgbClr val="0070C0"/>
              </a:solidFill>
            </a:endParaRPr>
          </a:p>
        </p:txBody>
      </p:sp>
      <p:sp>
        <p:nvSpPr>
          <p:cNvPr id="20" name="Τίτλος 1">
            <a:extLst>
              <a:ext uri="{FF2B5EF4-FFF2-40B4-BE49-F238E27FC236}">
                <a16:creationId xmlns:a16="http://schemas.microsoft.com/office/drawing/2014/main" id="{B9697D31-43A1-3D0A-8EB4-1F86A18AD28A}"/>
              </a:ext>
            </a:extLst>
          </p:cNvPr>
          <p:cNvSpPr txBox="1">
            <a:spLocks/>
          </p:cNvSpPr>
          <p:nvPr/>
        </p:nvSpPr>
        <p:spPr>
          <a:xfrm>
            <a:off x="4452717" y="5117943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070C0"/>
                </a:solidFill>
              </a:rPr>
              <a:t>Urban planner</a:t>
            </a:r>
            <a:endParaRPr lang="el-GR" sz="1400" dirty="0">
              <a:solidFill>
                <a:srgbClr val="0070C0"/>
              </a:solidFill>
            </a:endParaRPr>
          </a:p>
        </p:txBody>
      </p:sp>
      <p:sp>
        <p:nvSpPr>
          <p:cNvPr id="21" name="Τίτλος 1">
            <a:extLst>
              <a:ext uri="{FF2B5EF4-FFF2-40B4-BE49-F238E27FC236}">
                <a16:creationId xmlns:a16="http://schemas.microsoft.com/office/drawing/2014/main" id="{FEEF7F79-EB28-2939-A0CB-A3E6802F2D2D}"/>
              </a:ext>
            </a:extLst>
          </p:cNvPr>
          <p:cNvSpPr txBox="1">
            <a:spLocks/>
          </p:cNvSpPr>
          <p:nvPr/>
        </p:nvSpPr>
        <p:spPr>
          <a:xfrm>
            <a:off x="7414534" y="2205526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00" dirty="0">
                <a:solidFill>
                  <a:srgbClr val="0070C0"/>
                </a:solidFill>
              </a:rPr>
              <a:t>Urban mobility planner</a:t>
            </a:r>
            <a:endParaRPr lang="el-GR" sz="1300" dirty="0">
              <a:solidFill>
                <a:srgbClr val="0070C0"/>
              </a:solidFill>
            </a:endParaRPr>
          </a:p>
        </p:txBody>
      </p:sp>
      <p:sp>
        <p:nvSpPr>
          <p:cNvPr id="22" name="Τίτλος 1">
            <a:extLst>
              <a:ext uri="{FF2B5EF4-FFF2-40B4-BE49-F238E27FC236}">
                <a16:creationId xmlns:a16="http://schemas.microsoft.com/office/drawing/2014/main" id="{1185DD4E-A25E-D363-4303-0DF4CC05AC0E}"/>
              </a:ext>
            </a:extLst>
          </p:cNvPr>
          <p:cNvSpPr txBox="1">
            <a:spLocks/>
          </p:cNvSpPr>
          <p:nvPr/>
        </p:nvSpPr>
        <p:spPr>
          <a:xfrm>
            <a:off x="7411978" y="3161408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070C0"/>
                </a:solidFill>
              </a:rPr>
              <a:t>Demographer</a:t>
            </a:r>
            <a:endParaRPr lang="el-GR" sz="1400" dirty="0">
              <a:solidFill>
                <a:srgbClr val="0070C0"/>
              </a:solidFill>
            </a:endParaRPr>
          </a:p>
        </p:txBody>
      </p:sp>
      <p:sp>
        <p:nvSpPr>
          <p:cNvPr id="23" name="Τίτλος 1">
            <a:extLst>
              <a:ext uri="{FF2B5EF4-FFF2-40B4-BE49-F238E27FC236}">
                <a16:creationId xmlns:a16="http://schemas.microsoft.com/office/drawing/2014/main" id="{3F7173D5-AC8D-DB79-A18C-4935E7567E41}"/>
              </a:ext>
            </a:extLst>
          </p:cNvPr>
          <p:cNvSpPr txBox="1">
            <a:spLocks/>
          </p:cNvSpPr>
          <p:nvPr/>
        </p:nvSpPr>
        <p:spPr>
          <a:xfrm>
            <a:off x="7411978" y="4139301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070C0"/>
                </a:solidFill>
              </a:rPr>
              <a:t>Political scientist</a:t>
            </a:r>
            <a:endParaRPr lang="el-GR" sz="1400" dirty="0">
              <a:solidFill>
                <a:srgbClr val="0070C0"/>
              </a:solidFill>
            </a:endParaRPr>
          </a:p>
        </p:txBody>
      </p:sp>
      <p:sp>
        <p:nvSpPr>
          <p:cNvPr id="24" name="Τίτλος 1">
            <a:extLst>
              <a:ext uri="{FF2B5EF4-FFF2-40B4-BE49-F238E27FC236}">
                <a16:creationId xmlns:a16="http://schemas.microsoft.com/office/drawing/2014/main" id="{11245EC5-9BE8-28C3-686E-02A02F3FB940}"/>
              </a:ext>
            </a:extLst>
          </p:cNvPr>
          <p:cNvSpPr txBox="1">
            <a:spLocks/>
          </p:cNvSpPr>
          <p:nvPr/>
        </p:nvSpPr>
        <p:spPr>
          <a:xfrm>
            <a:off x="7411978" y="5118491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070C0"/>
                </a:solidFill>
              </a:rPr>
              <a:t>Climate Engineer</a:t>
            </a:r>
            <a:endParaRPr lang="el-GR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498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F445D-27B0-C19B-2981-E300D71C3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Ορθογώνιο: Στρογγύλεμα γωνιών 59">
            <a:extLst>
              <a:ext uri="{FF2B5EF4-FFF2-40B4-BE49-F238E27FC236}">
                <a16:creationId xmlns:a16="http://schemas.microsoft.com/office/drawing/2014/main" id="{35264DD7-5D03-A921-4503-FE31C5A39A26}"/>
              </a:ext>
            </a:extLst>
          </p:cNvPr>
          <p:cNvSpPr/>
          <p:nvPr/>
        </p:nvSpPr>
        <p:spPr>
          <a:xfrm>
            <a:off x="574783" y="1401860"/>
            <a:ext cx="2847065" cy="4755954"/>
          </a:xfrm>
          <a:prstGeom prst="roundRect">
            <a:avLst/>
          </a:prstGeom>
          <a:solidFill>
            <a:srgbClr val="C00000"/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63" name="Διάγραμμα ροής: Γραμμή σύνδεσης 62">
            <a:extLst>
              <a:ext uri="{FF2B5EF4-FFF2-40B4-BE49-F238E27FC236}">
                <a16:creationId xmlns:a16="http://schemas.microsoft.com/office/drawing/2014/main" id="{E0E6A168-9CC4-C572-3BB2-02381ADD18EF}"/>
              </a:ext>
            </a:extLst>
          </p:cNvPr>
          <p:cNvSpPr/>
          <p:nvPr/>
        </p:nvSpPr>
        <p:spPr>
          <a:xfrm>
            <a:off x="1091776" y="1966756"/>
            <a:ext cx="1813080" cy="1813080"/>
          </a:xfrm>
          <a:prstGeom prst="flowChartConnector">
            <a:avLst/>
          </a:prstGeom>
          <a:solidFill>
            <a:schemeClr val="bg1"/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64" name="Ορθογώνιο: Στρογγύλεμα γωνιών 63">
            <a:extLst>
              <a:ext uri="{FF2B5EF4-FFF2-40B4-BE49-F238E27FC236}">
                <a16:creationId xmlns:a16="http://schemas.microsoft.com/office/drawing/2014/main" id="{ACEA86E2-1142-4030-1237-2B2F163470DD}"/>
              </a:ext>
            </a:extLst>
          </p:cNvPr>
          <p:cNvSpPr/>
          <p:nvPr/>
        </p:nvSpPr>
        <p:spPr>
          <a:xfrm>
            <a:off x="838474" y="3940818"/>
            <a:ext cx="2319682" cy="573442"/>
          </a:xfrm>
          <a:prstGeom prst="roundRect">
            <a:avLst/>
          </a:prstGeom>
          <a:solidFill>
            <a:srgbClr val="FFFF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65" name="Ορθογώνιο: Στρογγύλεμα γωνιών 64">
            <a:extLst>
              <a:ext uri="{FF2B5EF4-FFF2-40B4-BE49-F238E27FC236}">
                <a16:creationId xmlns:a16="http://schemas.microsoft.com/office/drawing/2014/main" id="{65A306C8-D398-2265-FC9A-CA68D05A753F}"/>
              </a:ext>
            </a:extLst>
          </p:cNvPr>
          <p:cNvSpPr/>
          <p:nvPr/>
        </p:nvSpPr>
        <p:spPr>
          <a:xfrm>
            <a:off x="838474" y="4678672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pic>
        <p:nvPicPr>
          <p:cNvPr id="66" name="Γραφικό 65" descr="Αρσενικό προφίλ με συμπαγές γέμισμα">
            <a:extLst>
              <a:ext uri="{FF2B5EF4-FFF2-40B4-BE49-F238E27FC236}">
                <a16:creationId xmlns:a16="http://schemas.microsoft.com/office/drawing/2014/main" id="{5D060F0C-B3E4-7963-D450-C76E1B6CF2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29372" y="2466174"/>
            <a:ext cx="1137888" cy="1137888"/>
          </a:xfrm>
          <a:prstGeom prst="rect">
            <a:avLst/>
          </a:prstGeom>
        </p:spPr>
      </p:pic>
      <p:sp>
        <p:nvSpPr>
          <p:cNvPr id="67" name="Διάγραμμα ροής: Γραμμή σύνδεσης 66">
            <a:extLst>
              <a:ext uri="{FF2B5EF4-FFF2-40B4-BE49-F238E27FC236}">
                <a16:creationId xmlns:a16="http://schemas.microsoft.com/office/drawing/2014/main" id="{94411868-87C6-1B7C-DB15-3B5986ED5737}"/>
              </a:ext>
            </a:extLst>
          </p:cNvPr>
          <p:cNvSpPr/>
          <p:nvPr/>
        </p:nvSpPr>
        <p:spPr>
          <a:xfrm>
            <a:off x="2342437" y="2075062"/>
            <a:ext cx="862175" cy="862175"/>
          </a:xfrm>
          <a:prstGeom prst="flowChartConnector">
            <a:avLst/>
          </a:prstGeom>
          <a:solidFill>
            <a:srgbClr val="FFFF00"/>
          </a:solidFill>
          <a:ln w="571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68" name="Τίτλος 1">
            <a:extLst>
              <a:ext uri="{FF2B5EF4-FFF2-40B4-BE49-F238E27FC236}">
                <a16:creationId xmlns:a16="http://schemas.microsoft.com/office/drawing/2014/main" id="{E4D530B4-4A34-B534-9E5F-C667DDD626CC}"/>
              </a:ext>
            </a:extLst>
          </p:cNvPr>
          <p:cNvSpPr txBox="1">
            <a:spLocks/>
          </p:cNvSpPr>
          <p:nvPr/>
        </p:nvSpPr>
        <p:spPr>
          <a:xfrm>
            <a:off x="838474" y="4057785"/>
            <a:ext cx="2319682" cy="344812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C00000"/>
                </a:solidFill>
                <a:latin typeface="Bauhaus 93" panose="04030905020B02020C02" pitchFamily="82" charset="0"/>
              </a:rPr>
              <a:t>Case study expert</a:t>
            </a:r>
            <a:endParaRPr lang="el-GR" sz="2000" dirty="0">
              <a:solidFill>
                <a:srgbClr val="C00000"/>
              </a:solidFill>
            </a:endParaRPr>
          </a:p>
        </p:txBody>
      </p:sp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A6085964-52CB-37B4-BB26-792D909B9D9C}"/>
              </a:ext>
            </a:extLst>
          </p:cNvPr>
          <p:cNvSpPr/>
          <p:nvPr/>
        </p:nvSpPr>
        <p:spPr>
          <a:xfrm>
            <a:off x="574785" y="6470335"/>
            <a:ext cx="9542246" cy="651420"/>
          </a:xfrm>
          <a:prstGeom prst="roundRect">
            <a:avLst/>
          </a:prstGeom>
          <a:solidFill>
            <a:srgbClr val="FFFF00"/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3" name="Τίτλος 1">
            <a:extLst>
              <a:ext uri="{FF2B5EF4-FFF2-40B4-BE49-F238E27FC236}">
                <a16:creationId xmlns:a16="http://schemas.microsoft.com/office/drawing/2014/main" id="{7D1729CE-EFBC-D9CE-F516-251DF47909F7}"/>
              </a:ext>
            </a:extLst>
          </p:cNvPr>
          <p:cNvSpPr txBox="1">
            <a:spLocks/>
          </p:cNvSpPr>
          <p:nvPr/>
        </p:nvSpPr>
        <p:spPr>
          <a:xfrm>
            <a:off x="7578090" y="6697980"/>
            <a:ext cx="2311181" cy="381275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500" dirty="0">
                <a:solidFill>
                  <a:schemeClr val="bg1">
                    <a:lumMod val="75000"/>
                  </a:schemeClr>
                </a:solidFill>
                <a:latin typeface="Bauhaus 93" panose="04030905020B02020C02" pitchFamily="82" charset="0"/>
              </a:rPr>
              <a:t>Sub-categories examples</a:t>
            </a:r>
            <a:endParaRPr lang="el-GR" sz="15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47FF2FC5-BF0F-94BE-D2FD-4B85C21B3E06}"/>
              </a:ext>
            </a:extLst>
          </p:cNvPr>
          <p:cNvSpPr/>
          <p:nvPr/>
        </p:nvSpPr>
        <p:spPr>
          <a:xfrm>
            <a:off x="3759445" y="1401860"/>
            <a:ext cx="6357585" cy="4755954"/>
          </a:xfrm>
          <a:prstGeom prst="roundRect">
            <a:avLst/>
          </a:prstGeom>
          <a:solidFill>
            <a:srgbClr val="C00000"/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6C72A343-FBF5-DC24-352B-066852B23711}"/>
              </a:ext>
            </a:extLst>
          </p:cNvPr>
          <p:cNvSpPr/>
          <p:nvPr/>
        </p:nvSpPr>
        <p:spPr>
          <a:xfrm>
            <a:off x="4318113" y="2075062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23F61B39-F399-AA5C-ECC1-96A5F7ACCEEA}"/>
              </a:ext>
            </a:extLst>
          </p:cNvPr>
          <p:cNvSpPr/>
          <p:nvPr/>
        </p:nvSpPr>
        <p:spPr>
          <a:xfrm>
            <a:off x="7280355" y="2075062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13D647C9-958B-2BA1-6AEF-8D2202C3F625}"/>
              </a:ext>
            </a:extLst>
          </p:cNvPr>
          <p:cNvSpPr/>
          <p:nvPr/>
        </p:nvSpPr>
        <p:spPr>
          <a:xfrm>
            <a:off x="4318113" y="3034985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9F783303-593A-E31C-6223-089FF643D999}"/>
              </a:ext>
            </a:extLst>
          </p:cNvPr>
          <p:cNvSpPr/>
          <p:nvPr/>
        </p:nvSpPr>
        <p:spPr>
          <a:xfrm>
            <a:off x="7280355" y="3034985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1039BDCE-B91B-9C39-534D-78D3169C9B99}"/>
              </a:ext>
            </a:extLst>
          </p:cNvPr>
          <p:cNvSpPr/>
          <p:nvPr/>
        </p:nvSpPr>
        <p:spPr>
          <a:xfrm>
            <a:off x="4318113" y="4022957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0F577A66-4438-3518-706F-39D66D7127C9}"/>
              </a:ext>
            </a:extLst>
          </p:cNvPr>
          <p:cNvSpPr/>
          <p:nvPr/>
        </p:nvSpPr>
        <p:spPr>
          <a:xfrm>
            <a:off x="7280355" y="4022957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11" name="Ορθογώνιο: Στρογγύλεμα γωνιών 10">
            <a:extLst>
              <a:ext uri="{FF2B5EF4-FFF2-40B4-BE49-F238E27FC236}">
                <a16:creationId xmlns:a16="http://schemas.microsoft.com/office/drawing/2014/main" id="{04573891-B93B-6460-AB78-3208C5603BB7}"/>
              </a:ext>
            </a:extLst>
          </p:cNvPr>
          <p:cNvSpPr/>
          <p:nvPr/>
        </p:nvSpPr>
        <p:spPr>
          <a:xfrm>
            <a:off x="4318113" y="5008223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12" name="Ορθογώνιο: Στρογγύλεμα γωνιών 11">
            <a:extLst>
              <a:ext uri="{FF2B5EF4-FFF2-40B4-BE49-F238E27FC236}">
                <a16:creationId xmlns:a16="http://schemas.microsoft.com/office/drawing/2014/main" id="{0053BC67-13B0-59B4-9752-8E630B7F5173}"/>
              </a:ext>
            </a:extLst>
          </p:cNvPr>
          <p:cNvSpPr/>
          <p:nvPr/>
        </p:nvSpPr>
        <p:spPr>
          <a:xfrm>
            <a:off x="7280355" y="5008223"/>
            <a:ext cx="2319682" cy="57344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13" name="Ορθογώνιο: Στρογγύλεμα γωνιών 12">
            <a:extLst>
              <a:ext uri="{FF2B5EF4-FFF2-40B4-BE49-F238E27FC236}">
                <a16:creationId xmlns:a16="http://schemas.microsoft.com/office/drawing/2014/main" id="{66DF14C8-A4DC-9978-72C5-619954077D75}"/>
              </a:ext>
            </a:extLst>
          </p:cNvPr>
          <p:cNvSpPr/>
          <p:nvPr/>
        </p:nvSpPr>
        <p:spPr>
          <a:xfrm>
            <a:off x="574783" y="480419"/>
            <a:ext cx="9542247" cy="53496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579"/>
          </a:p>
        </p:txBody>
      </p:sp>
      <p:sp>
        <p:nvSpPr>
          <p:cNvPr id="14" name="Τίτλος 1">
            <a:extLst>
              <a:ext uri="{FF2B5EF4-FFF2-40B4-BE49-F238E27FC236}">
                <a16:creationId xmlns:a16="http://schemas.microsoft.com/office/drawing/2014/main" id="{E8C355BA-7B46-85EA-7181-AF2074860D41}"/>
              </a:ext>
            </a:extLst>
          </p:cNvPr>
          <p:cNvSpPr txBox="1">
            <a:spLocks/>
          </p:cNvSpPr>
          <p:nvPr/>
        </p:nvSpPr>
        <p:spPr>
          <a:xfrm>
            <a:off x="654179" y="541607"/>
            <a:ext cx="6808660" cy="405018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754" dirty="0">
                <a:solidFill>
                  <a:srgbClr val="FFFF00"/>
                </a:solidFill>
                <a:latin typeface="Bauhaus 93" panose="04030905020B02020C02" pitchFamily="82" charset="0"/>
              </a:rPr>
              <a:t>Lecture’s material</a:t>
            </a:r>
            <a:endParaRPr lang="el-GR" sz="1754" dirty="0">
              <a:solidFill>
                <a:srgbClr val="FFFF00"/>
              </a:solidFill>
            </a:endParaRPr>
          </a:p>
        </p:txBody>
      </p:sp>
      <p:pic>
        <p:nvPicPr>
          <p:cNvPr id="15" name="Γραφικό 14" descr="Θαυμαστικό με συμπαγές γέμισμα">
            <a:extLst>
              <a:ext uri="{FF2B5EF4-FFF2-40B4-BE49-F238E27FC236}">
                <a16:creationId xmlns:a16="http://schemas.microsoft.com/office/drawing/2014/main" id="{9888C2D5-C04C-7F44-E8D1-C8E76ACC77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98445" y="2231070"/>
            <a:ext cx="550158" cy="550158"/>
          </a:xfrm>
          <a:prstGeom prst="rect">
            <a:avLst/>
          </a:prstGeom>
        </p:spPr>
      </p:pic>
      <p:sp>
        <p:nvSpPr>
          <p:cNvPr id="16" name="Βέλος: Πεντάγωνο 15">
            <a:extLst>
              <a:ext uri="{FF2B5EF4-FFF2-40B4-BE49-F238E27FC236}">
                <a16:creationId xmlns:a16="http://schemas.microsoft.com/office/drawing/2014/main" id="{7E2898FB-4009-9A02-AC64-02DDD37FA0DC}"/>
              </a:ext>
            </a:extLst>
          </p:cNvPr>
          <p:cNvSpPr/>
          <p:nvPr/>
        </p:nvSpPr>
        <p:spPr>
          <a:xfrm>
            <a:off x="3242452" y="3519006"/>
            <a:ext cx="1023343" cy="573442"/>
          </a:xfrm>
          <a:prstGeom prst="homePlat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Τίτλος 1">
            <a:extLst>
              <a:ext uri="{FF2B5EF4-FFF2-40B4-BE49-F238E27FC236}">
                <a16:creationId xmlns:a16="http://schemas.microsoft.com/office/drawing/2014/main" id="{BB0671EA-D1FD-C60B-115A-EDFDD1CB2C3C}"/>
              </a:ext>
            </a:extLst>
          </p:cNvPr>
          <p:cNvSpPr txBox="1">
            <a:spLocks/>
          </p:cNvSpPr>
          <p:nvPr/>
        </p:nvSpPr>
        <p:spPr>
          <a:xfrm>
            <a:off x="4455273" y="2204978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070C0"/>
                </a:solidFill>
              </a:rPr>
              <a:t>Pet owner</a:t>
            </a:r>
            <a:endParaRPr lang="el-GR" sz="1400" dirty="0">
              <a:solidFill>
                <a:srgbClr val="0070C0"/>
              </a:solidFill>
            </a:endParaRPr>
          </a:p>
        </p:txBody>
      </p:sp>
      <p:sp>
        <p:nvSpPr>
          <p:cNvPr id="18" name="Τίτλος 1">
            <a:extLst>
              <a:ext uri="{FF2B5EF4-FFF2-40B4-BE49-F238E27FC236}">
                <a16:creationId xmlns:a16="http://schemas.microsoft.com/office/drawing/2014/main" id="{625594A3-0CFC-B63A-1334-1863D17B0ECF}"/>
              </a:ext>
            </a:extLst>
          </p:cNvPr>
          <p:cNvSpPr txBox="1">
            <a:spLocks/>
          </p:cNvSpPr>
          <p:nvPr/>
        </p:nvSpPr>
        <p:spPr>
          <a:xfrm>
            <a:off x="4452717" y="3160860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070C0"/>
                </a:solidFill>
              </a:rPr>
              <a:t>Landscape architect</a:t>
            </a:r>
            <a:endParaRPr lang="el-GR" sz="1400" dirty="0">
              <a:solidFill>
                <a:srgbClr val="0070C0"/>
              </a:solidFill>
            </a:endParaRPr>
          </a:p>
        </p:txBody>
      </p:sp>
      <p:sp>
        <p:nvSpPr>
          <p:cNvPr id="19" name="Τίτλος 1">
            <a:extLst>
              <a:ext uri="{FF2B5EF4-FFF2-40B4-BE49-F238E27FC236}">
                <a16:creationId xmlns:a16="http://schemas.microsoft.com/office/drawing/2014/main" id="{72A7F591-9520-2DD8-1FF3-03702609EE76}"/>
              </a:ext>
            </a:extLst>
          </p:cNvPr>
          <p:cNvSpPr txBox="1">
            <a:spLocks/>
          </p:cNvSpPr>
          <p:nvPr/>
        </p:nvSpPr>
        <p:spPr>
          <a:xfrm>
            <a:off x="4452717" y="4138753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00" dirty="0">
                <a:solidFill>
                  <a:srgbClr val="0070C0"/>
                </a:solidFill>
              </a:rPr>
              <a:t>IoT strategist</a:t>
            </a:r>
            <a:endParaRPr lang="el-GR" sz="1300" dirty="0">
              <a:solidFill>
                <a:srgbClr val="0070C0"/>
              </a:solidFill>
            </a:endParaRPr>
          </a:p>
        </p:txBody>
      </p:sp>
      <p:sp>
        <p:nvSpPr>
          <p:cNvPr id="20" name="Τίτλος 1">
            <a:extLst>
              <a:ext uri="{FF2B5EF4-FFF2-40B4-BE49-F238E27FC236}">
                <a16:creationId xmlns:a16="http://schemas.microsoft.com/office/drawing/2014/main" id="{E9B482B1-31D6-E4C8-4C4C-59C224780D5D}"/>
              </a:ext>
            </a:extLst>
          </p:cNvPr>
          <p:cNvSpPr txBox="1">
            <a:spLocks/>
          </p:cNvSpPr>
          <p:nvPr/>
        </p:nvSpPr>
        <p:spPr>
          <a:xfrm>
            <a:off x="4452717" y="5117943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070C0"/>
                </a:solidFill>
              </a:rPr>
              <a:t>XR engineer</a:t>
            </a:r>
            <a:endParaRPr lang="el-GR" sz="1400" dirty="0">
              <a:solidFill>
                <a:srgbClr val="0070C0"/>
              </a:solidFill>
            </a:endParaRPr>
          </a:p>
        </p:txBody>
      </p:sp>
      <p:sp>
        <p:nvSpPr>
          <p:cNvPr id="21" name="Τίτλος 1">
            <a:extLst>
              <a:ext uri="{FF2B5EF4-FFF2-40B4-BE49-F238E27FC236}">
                <a16:creationId xmlns:a16="http://schemas.microsoft.com/office/drawing/2014/main" id="{EF3B2A37-8D8E-6FF1-67BA-A5815AD483E5}"/>
              </a:ext>
            </a:extLst>
          </p:cNvPr>
          <p:cNvSpPr txBox="1">
            <a:spLocks/>
          </p:cNvSpPr>
          <p:nvPr/>
        </p:nvSpPr>
        <p:spPr>
          <a:xfrm>
            <a:off x="7414534" y="2205526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00" dirty="0">
                <a:solidFill>
                  <a:srgbClr val="0070C0"/>
                </a:solidFill>
              </a:rPr>
              <a:t>Public health planner</a:t>
            </a:r>
            <a:endParaRPr lang="el-GR" sz="1300" dirty="0">
              <a:solidFill>
                <a:srgbClr val="0070C0"/>
              </a:solidFill>
            </a:endParaRPr>
          </a:p>
        </p:txBody>
      </p:sp>
      <p:sp>
        <p:nvSpPr>
          <p:cNvPr id="22" name="Τίτλος 1">
            <a:extLst>
              <a:ext uri="{FF2B5EF4-FFF2-40B4-BE49-F238E27FC236}">
                <a16:creationId xmlns:a16="http://schemas.microsoft.com/office/drawing/2014/main" id="{1C7B9538-368A-A6F3-7103-7A2EE3BAA193}"/>
              </a:ext>
            </a:extLst>
          </p:cNvPr>
          <p:cNvSpPr txBox="1">
            <a:spLocks/>
          </p:cNvSpPr>
          <p:nvPr/>
        </p:nvSpPr>
        <p:spPr>
          <a:xfrm>
            <a:off x="7411978" y="3161408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070C0"/>
                </a:solidFill>
              </a:rPr>
              <a:t>Micro-mobility designer</a:t>
            </a:r>
            <a:endParaRPr lang="el-GR" sz="1400" dirty="0">
              <a:solidFill>
                <a:srgbClr val="0070C0"/>
              </a:solidFill>
            </a:endParaRPr>
          </a:p>
        </p:txBody>
      </p:sp>
      <p:sp>
        <p:nvSpPr>
          <p:cNvPr id="23" name="Τίτλος 1">
            <a:extLst>
              <a:ext uri="{FF2B5EF4-FFF2-40B4-BE49-F238E27FC236}">
                <a16:creationId xmlns:a16="http://schemas.microsoft.com/office/drawing/2014/main" id="{E5557D51-75CB-17AA-F549-078D6471846D}"/>
              </a:ext>
            </a:extLst>
          </p:cNvPr>
          <p:cNvSpPr txBox="1">
            <a:spLocks/>
          </p:cNvSpPr>
          <p:nvPr/>
        </p:nvSpPr>
        <p:spPr>
          <a:xfrm>
            <a:off x="7411978" y="4139301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070C0"/>
                </a:solidFill>
              </a:rPr>
              <a:t>Commuter</a:t>
            </a:r>
            <a:endParaRPr lang="el-GR" sz="1400" dirty="0">
              <a:solidFill>
                <a:srgbClr val="0070C0"/>
              </a:solidFill>
            </a:endParaRPr>
          </a:p>
        </p:txBody>
      </p:sp>
      <p:sp>
        <p:nvSpPr>
          <p:cNvPr id="24" name="Τίτλος 1">
            <a:extLst>
              <a:ext uri="{FF2B5EF4-FFF2-40B4-BE49-F238E27FC236}">
                <a16:creationId xmlns:a16="http://schemas.microsoft.com/office/drawing/2014/main" id="{3AB5C57D-EC96-13BB-6BE1-02EC90DCFE54}"/>
              </a:ext>
            </a:extLst>
          </p:cNvPr>
          <p:cNvSpPr txBox="1">
            <a:spLocks/>
          </p:cNvSpPr>
          <p:nvPr/>
        </p:nvSpPr>
        <p:spPr>
          <a:xfrm>
            <a:off x="7411978" y="5118491"/>
            <a:ext cx="2050474" cy="323424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070C0"/>
                </a:solidFill>
              </a:rPr>
              <a:t>Tele-</a:t>
            </a:r>
            <a:r>
              <a:rPr lang="en-US" sz="1400" dirty="0" err="1">
                <a:solidFill>
                  <a:srgbClr val="0070C0"/>
                </a:solidFill>
              </a:rPr>
              <a:t>dependant</a:t>
            </a:r>
            <a:r>
              <a:rPr lang="en-US" sz="1400" dirty="0">
                <a:solidFill>
                  <a:srgbClr val="0070C0"/>
                </a:solidFill>
              </a:rPr>
              <a:t> worker</a:t>
            </a:r>
            <a:endParaRPr lang="el-GR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441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1C5CAA29-130E-EDBC-F599-514D97193318}"/>
              </a:ext>
            </a:extLst>
          </p:cNvPr>
          <p:cNvSpPr/>
          <p:nvPr/>
        </p:nvSpPr>
        <p:spPr>
          <a:xfrm>
            <a:off x="132347" y="6689558"/>
            <a:ext cx="2069432" cy="7218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26" name="Picture 2" descr="header secondary logo 1">
            <a:extLst>
              <a:ext uri="{FF2B5EF4-FFF2-40B4-BE49-F238E27FC236}">
                <a16:creationId xmlns:a16="http://schemas.microsoft.com/office/drawing/2014/main" id="{7ED313C4-3566-447A-96CF-35B624C36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88" y="6761750"/>
            <a:ext cx="1841750" cy="38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FCF05F4-B89D-45CB-BDA8-2725660F2042}"/>
              </a:ext>
            </a:extLst>
          </p:cNvPr>
          <p:cNvSpPr txBox="1"/>
          <p:nvPr/>
        </p:nvSpPr>
        <p:spPr>
          <a:xfrm>
            <a:off x="246187" y="1318468"/>
            <a:ext cx="10221287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UPRUN was </a:t>
            </a:r>
            <a:r>
              <a:rPr lang="en-US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cofunded</a:t>
            </a:r>
            <a:r>
              <a:rPr lang="en-U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by the European Union. Views and opinions expressed are however those of the author(s) only and do not necessarily reflect those of the European Union or Erasmus+ National Agency for Higher Education (German Academic Exchange Service). Neither the European Union nor the granting authority can be held responsible for them.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14243693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Θέμα του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Θέμα του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209</Words>
  <Application>Microsoft Office PowerPoint</Application>
  <PresentationFormat>Custom</PresentationFormat>
  <Paragraphs>60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Bauhaus 93</vt:lpstr>
      <vt:lpstr>Θέμα του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Panos Kanellopoulos</dc:creator>
  <cp:lastModifiedBy>Georgios Chatzithanasis</cp:lastModifiedBy>
  <cp:revision>20</cp:revision>
  <dcterms:created xsi:type="dcterms:W3CDTF">2025-09-07T15:06:35Z</dcterms:created>
  <dcterms:modified xsi:type="dcterms:W3CDTF">2026-08-12T13:24:17Z</dcterms:modified>
</cp:coreProperties>
</file>